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6" r:id="rId2"/>
    <p:sldId id="296" r:id="rId3"/>
    <p:sldId id="293" r:id="rId4"/>
    <p:sldId id="309" r:id="rId5"/>
    <p:sldId id="299" r:id="rId6"/>
    <p:sldId id="292" r:id="rId7"/>
    <p:sldId id="307" r:id="rId8"/>
    <p:sldId id="274" r:id="rId9"/>
    <p:sldId id="271" r:id="rId10"/>
    <p:sldId id="261" r:id="rId11"/>
    <p:sldId id="266" r:id="rId12"/>
    <p:sldId id="265" r:id="rId13"/>
    <p:sldId id="273" r:id="rId14"/>
    <p:sldId id="264" r:id="rId15"/>
    <p:sldId id="275" r:id="rId16"/>
    <p:sldId id="308" r:id="rId17"/>
    <p:sldId id="310" r:id="rId18"/>
    <p:sldId id="311" r:id="rId19"/>
    <p:sldId id="312" r:id="rId20"/>
    <p:sldId id="313" r:id="rId21"/>
    <p:sldId id="268" r:id="rId22"/>
    <p:sldId id="29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754" autoAdjust="0"/>
  </p:normalViewPr>
  <p:slideViewPr>
    <p:cSldViewPr snapToGrid="0">
      <p:cViewPr varScale="1">
        <p:scale>
          <a:sx n="72" d="100"/>
          <a:sy n="72" d="100"/>
        </p:scale>
        <p:origin x="11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EBAB21-F364-4720-A555-37D648A24B07}" type="doc">
      <dgm:prSet loTypeId="urn:microsoft.com/office/officeart/2005/8/layout/list1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3E51898-38C9-4E56-8674-D82B7D8ABFBE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spc="-1" dirty="0" smtClean="0">
              <a:solidFill>
                <a:schemeClr val="accent5">
                  <a:lumMod val="50000"/>
                </a:schemeClr>
              </a:solidFill>
              <a:latin typeface="Calibri"/>
            </a:rPr>
            <a:t>Постановление Правительства Кировской области № 389-П от 20.07.2020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spc="-1" dirty="0" smtClean="0">
              <a:solidFill>
                <a:schemeClr val="accent5">
                  <a:lumMod val="50000"/>
                </a:schemeClr>
              </a:solidFill>
              <a:latin typeface="Calibri"/>
            </a:rPr>
            <a:t>«О </a:t>
          </a:r>
          <a:r>
            <a:rPr lang="ru-RU" sz="1800" b="1" spc="-1" dirty="0" smtClean="0">
              <a:solidFill>
                <a:schemeClr val="accent5">
                  <a:lumMod val="50000"/>
                </a:schemeClr>
              </a:solidFill>
              <a:latin typeface="Calibri"/>
            </a:rPr>
            <a:t>внедрении</a:t>
          </a:r>
          <a:r>
            <a:rPr lang="ru-RU" sz="1800" spc="-1" dirty="0" smtClean="0">
              <a:solidFill>
                <a:schemeClr val="accent5">
                  <a:lumMod val="50000"/>
                </a:schemeClr>
              </a:solidFill>
              <a:latin typeface="Calibri"/>
            </a:rPr>
            <a:t> персонифицированного финансирования дополнительного образования детей на территории Кировской области»</a:t>
          </a:r>
          <a:endParaRPr lang="ru-RU" sz="1800" dirty="0">
            <a:solidFill>
              <a:schemeClr val="accent5">
                <a:lumMod val="50000"/>
              </a:schemeClr>
            </a:solidFill>
          </a:endParaRPr>
        </a:p>
      </dgm:t>
    </dgm:pt>
    <dgm:pt modelId="{F4203F5D-27F5-4232-8942-70865FC7F806}" type="parTrans" cxnId="{1D5CFDD0-8E8A-4B65-B44E-EE17D533680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chemeClr val="accent5">
                <a:lumMod val="50000"/>
              </a:schemeClr>
            </a:solidFill>
          </a:endParaRPr>
        </a:p>
      </dgm:t>
    </dgm:pt>
    <dgm:pt modelId="{0D7B8645-3670-48DE-A879-E37AF478C950}" type="sibTrans" cxnId="{1D5CFDD0-8E8A-4B65-B44E-EE17D533680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chemeClr val="accent5">
                <a:lumMod val="50000"/>
              </a:schemeClr>
            </a:solidFill>
          </a:endParaRPr>
        </a:p>
      </dgm:t>
    </dgm:pt>
    <dgm:pt modelId="{F80B13C5-8E6D-4D87-9487-9A384BF314BC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spc="-1" dirty="0" smtClean="0">
              <a:solidFill>
                <a:schemeClr val="accent5">
                  <a:lumMod val="50000"/>
                </a:schemeClr>
              </a:solidFill>
              <a:latin typeface="Calibri"/>
            </a:rPr>
            <a:t>Распоряжение министерства образования Кировской области №385 от 30.07.2020 «Об </a:t>
          </a:r>
          <a:r>
            <a:rPr lang="ru-RU" sz="1800" b="1" spc="-1" dirty="0" smtClean="0">
              <a:solidFill>
                <a:schemeClr val="accent5">
                  <a:lumMod val="50000"/>
                </a:schemeClr>
              </a:solidFill>
              <a:latin typeface="Calibri"/>
            </a:rPr>
            <a:t>утверждении Правил </a:t>
          </a:r>
          <a:r>
            <a:rPr lang="ru-RU" sz="1800" spc="-1" dirty="0" smtClean="0">
              <a:solidFill>
                <a:schemeClr val="accent5">
                  <a:lumMod val="50000"/>
                </a:schemeClr>
              </a:solidFill>
              <a:latin typeface="Calibri"/>
            </a:rPr>
            <a:t>персонифицированного финансирования дополнительного образования детей на территории Кировской области</a:t>
          </a:r>
          <a:endParaRPr lang="ru-RU" sz="1800" spc="-1" dirty="0">
            <a:solidFill>
              <a:schemeClr val="accent5">
                <a:lumMod val="50000"/>
              </a:schemeClr>
            </a:solidFill>
            <a:latin typeface="Arial"/>
          </a:endParaRPr>
        </a:p>
      </dgm:t>
    </dgm:pt>
    <dgm:pt modelId="{76E5CE42-2276-414B-8ACE-7040C7B4901F}" type="parTrans" cxnId="{E4F272A2-C2A5-4EC6-AFBC-AD968878156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chemeClr val="accent5">
                <a:lumMod val="50000"/>
              </a:schemeClr>
            </a:solidFill>
          </a:endParaRPr>
        </a:p>
      </dgm:t>
    </dgm:pt>
    <dgm:pt modelId="{8AC03524-4A62-4F76-9B9D-C6EA1532452C}" type="sibTrans" cxnId="{E4F272A2-C2A5-4EC6-AFBC-AD968878156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chemeClr val="accent5">
                <a:lumMod val="50000"/>
              </a:schemeClr>
            </a:solidFill>
          </a:endParaRPr>
        </a:p>
      </dgm:t>
    </dgm:pt>
    <dgm:pt modelId="{BE816F83-50F9-49A1-A269-47714934F312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spc="-1" dirty="0" smtClean="0">
              <a:solidFill>
                <a:schemeClr val="accent5">
                  <a:lumMod val="50000"/>
                </a:schemeClr>
              </a:solidFill>
              <a:latin typeface="Calibri"/>
            </a:rPr>
            <a:t>Распоряжение  министерства образования Кировской области № 1046 от 07.09.2020 «О </a:t>
          </a:r>
          <a:r>
            <a:rPr lang="ru-RU" sz="1800" b="1" spc="-1" dirty="0" smtClean="0">
              <a:solidFill>
                <a:schemeClr val="accent5">
                  <a:lumMod val="50000"/>
                </a:schemeClr>
              </a:solidFill>
              <a:latin typeface="Calibri"/>
            </a:rPr>
            <a:t>внесении изменений</a:t>
          </a:r>
          <a:r>
            <a:rPr lang="ru-RU" sz="1800" spc="-1" dirty="0" smtClean="0">
              <a:solidFill>
                <a:schemeClr val="accent5">
                  <a:lumMod val="50000"/>
                </a:schemeClr>
              </a:solidFill>
              <a:latin typeface="Calibri"/>
            </a:rPr>
            <a:t> в распоряжение министерства образования Кировской области №385 от 30.07.20</a:t>
          </a:r>
          <a:endParaRPr lang="ru-RU" sz="1800" spc="-1" dirty="0">
            <a:solidFill>
              <a:schemeClr val="accent5">
                <a:lumMod val="50000"/>
              </a:schemeClr>
            </a:solidFill>
            <a:latin typeface="Arial"/>
          </a:endParaRPr>
        </a:p>
      </dgm:t>
    </dgm:pt>
    <dgm:pt modelId="{C248618C-0C84-4380-908F-CF3E6CA7FC68}" type="parTrans" cxnId="{318439D2-948D-4935-8E46-8CDD50D6657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chemeClr val="accent5">
                <a:lumMod val="50000"/>
              </a:schemeClr>
            </a:solidFill>
          </a:endParaRPr>
        </a:p>
      </dgm:t>
    </dgm:pt>
    <dgm:pt modelId="{9B11A09F-D338-498A-B07F-2531DC4516CD}" type="sibTrans" cxnId="{318439D2-948D-4935-8E46-8CDD50D6657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chemeClr val="accent5">
                <a:lumMod val="50000"/>
              </a:schemeClr>
            </a:solidFill>
          </a:endParaRPr>
        </a:p>
      </dgm:t>
    </dgm:pt>
    <dgm:pt modelId="{6A7680C0-A512-40F6-96C2-7362B3517933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 spc="-1" dirty="0" smtClean="0">
              <a:solidFill>
                <a:schemeClr val="bg1"/>
              </a:solidFill>
              <a:latin typeface="Calibri"/>
            </a:rPr>
            <a:t>Нормативно-правовые акты муниципалитета</a:t>
          </a:r>
          <a:endParaRPr lang="ru-RU" sz="2000" b="1" spc="-1" dirty="0">
            <a:solidFill>
              <a:schemeClr val="bg1"/>
            </a:solidFill>
            <a:latin typeface="Arial"/>
          </a:endParaRPr>
        </a:p>
      </dgm:t>
    </dgm:pt>
    <dgm:pt modelId="{E293D780-C762-4011-A6AF-AAF5DAFFBC31}" type="parTrans" cxnId="{BA63109A-AE6E-4B6A-9088-78CDC8C22DA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chemeClr val="accent5">
                <a:lumMod val="50000"/>
              </a:schemeClr>
            </a:solidFill>
          </a:endParaRPr>
        </a:p>
      </dgm:t>
    </dgm:pt>
    <dgm:pt modelId="{E93C3BE0-630B-4545-A577-CA16C867B56F}" type="sibTrans" cxnId="{BA63109A-AE6E-4B6A-9088-78CDC8C22DA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solidFill>
              <a:schemeClr val="accent5">
                <a:lumMod val="50000"/>
              </a:schemeClr>
            </a:solidFill>
          </a:endParaRPr>
        </a:p>
      </dgm:t>
    </dgm:pt>
    <dgm:pt modelId="{D152570D-460C-48BB-BDAD-E73E5F220608}" type="pres">
      <dgm:prSet presAssocID="{67EBAB21-F364-4720-A555-37D648A24B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F69227-FEAB-4CC7-A83E-A56EF6059046}" type="pres">
      <dgm:prSet presAssocID="{D3E51898-38C9-4E56-8674-D82B7D8ABFBE}" presName="parentLin" presStyleCnt="0"/>
      <dgm:spPr/>
    </dgm:pt>
    <dgm:pt modelId="{85FB31F9-5229-4D60-8A1B-0A0C6ECBCF64}" type="pres">
      <dgm:prSet presAssocID="{D3E51898-38C9-4E56-8674-D82B7D8ABFB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25254FC-7582-4575-A2F3-A96E1D223067}" type="pres">
      <dgm:prSet presAssocID="{D3E51898-38C9-4E56-8674-D82B7D8ABFBE}" presName="parentText" presStyleLbl="node1" presStyleIdx="0" presStyleCnt="4" custScaleX="1199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E7EB5-CB07-4025-845D-BFF9975EF5A4}" type="pres">
      <dgm:prSet presAssocID="{D3E51898-38C9-4E56-8674-D82B7D8ABFBE}" presName="negativeSpace" presStyleCnt="0"/>
      <dgm:spPr/>
    </dgm:pt>
    <dgm:pt modelId="{8F1E183F-23B4-4292-B69F-B3198F9F9EC4}" type="pres">
      <dgm:prSet presAssocID="{D3E51898-38C9-4E56-8674-D82B7D8ABFBE}" presName="childText" presStyleLbl="conFgAcc1" presStyleIdx="0" presStyleCnt="4">
        <dgm:presLayoutVars>
          <dgm:bulletEnabled val="1"/>
        </dgm:presLayoutVars>
      </dgm:prSet>
      <dgm:spPr/>
    </dgm:pt>
    <dgm:pt modelId="{90C5A587-8A20-4904-83E8-21B6B9D52FB0}" type="pres">
      <dgm:prSet presAssocID="{0D7B8645-3670-48DE-A879-E37AF478C950}" presName="spaceBetweenRectangles" presStyleCnt="0"/>
      <dgm:spPr/>
    </dgm:pt>
    <dgm:pt modelId="{AD88B6C6-BBB2-4F7C-94EA-E48B96DFD72C}" type="pres">
      <dgm:prSet presAssocID="{F80B13C5-8E6D-4D87-9487-9A384BF314BC}" presName="parentLin" presStyleCnt="0"/>
      <dgm:spPr/>
    </dgm:pt>
    <dgm:pt modelId="{78354160-1792-4A9C-973E-50D597FF2455}" type="pres">
      <dgm:prSet presAssocID="{F80B13C5-8E6D-4D87-9487-9A384BF314B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FA64C58-4C58-49F0-BAC1-BEAE5D38D948}" type="pres">
      <dgm:prSet presAssocID="{F80B13C5-8E6D-4D87-9487-9A384BF314BC}" presName="parentText" presStyleLbl="node1" presStyleIdx="1" presStyleCnt="4" custScaleX="1199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3795A-060F-47E2-9F23-557E421A8F84}" type="pres">
      <dgm:prSet presAssocID="{F80B13C5-8E6D-4D87-9487-9A384BF314BC}" presName="negativeSpace" presStyleCnt="0"/>
      <dgm:spPr/>
    </dgm:pt>
    <dgm:pt modelId="{968EF628-3B53-41DA-A40D-21361D4BACD9}" type="pres">
      <dgm:prSet presAssocID="{F80B13C5-8E6D-4D87-9487-9A384BF314BC}" presName="childText" presStyleLbl="conFgAcc1" presStyleIdx="1" presStyleCnt="4">
        <dgm:presLayoutVars>
          <dgm:bulletEnabled val="1"/>
        </dgm:presLayoutVars>
      </dgm:prSet>
      <dgm:spPr/>
    </dgm:pt>
    <dgm:pt modelId="{D7DC2D99-A0AE-4AC2-AE7C-DB606786F7E0}" type="pres">
      <dgm:prSet presAssocID="{8AC03524-4A62-4F76-9B9D-C6EA1532452C}" presName="spaceBetweenRectangles" presStyleCnt="0"/>
      <dgm:spPr/>
    </dgm:pt>
    <dgm:pt modelId="{11B7A272-7A82-43E4-AB5B-6D25AECA275B}" type="pres">
      <dgm:prSet presAssocID="{BE816F83-50F9-49A1-A269-47714934F312}" presName="parentLin" presStyleCnt="0"/>
      <dgm:spPr/>
    </dgm:pt>
    <dgm:pt modelId="{B2475A5F-D8B9-4116-BF7C-5985772ECA79}" type="pres">
      <dgm:prSet presAssocID="{BE816F83-50F9-49A1-A269-47714934F31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3FBEB45-D5E0-42A0-84B9-018A19380C7C}" type="pres">
      <dgm:prSet presAssocID="{BE816F83-50F9-49A1-A269-47714934F312}" presName="parentText" presStyleLbl="node1" presStyleIdx="2" presStyleCnt="4" custScaleX="1199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2B67D-FA42-4DBB-88EE-C32DE230DB8E}" type="pres">
      <dgm:prSet presAssocID="{BE816F83-50F9-49A1-A269-47714934F312}" presName="negativeSpace" presStyleCnt="0"/>
      <dgm:spPr/>
    </dgm:pt>
    <dgm:pt modelId="{51103FC6-B499-4D4A-BD3C-BFA4C232F0D1}" type="pres">
      <dgm:prSet presAssocID="{BE816F83-50F9-49A1-A269-47714934F31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6C165-766B-4F0C-B0DC-A5BD429B9625}" type="pres">
      <dgm:prSet presAssocID="{9B11A09F-D338-498A-B07F-2531DC4516CD}" presName="spaceBetweenRectangles" presStyleCnt="0"/>
      <dgm:spPr/>
    </dgm:pt>
    <dgm:pt modelId="{8FD3A3CC-4BB5-45B4-B1B5-72354E422198}" type="pres">
      <dgm:prSet presAssocID="{6A7680C0-A512-40F6-96C2-7362B3517933}" presName="parentLin" presStyleCnt="0"/>
      <dgm:spPr/>
    </dgm:pt>
    <dgm:pt modelId="{B29C92BE-3DF1-4BFD-9E1D-AFFAFC1FB865}" type="pres">
      <dgm:prSet presAssocID="{6A7680C0-A512-40F6-96C2-7362B351793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75C41B4-EAFE-44A3-BBF2-E9558ED68F25}" type="pres">
      <dgm:prSet presAssocID="{6A7680C0-A512-40F6-96C2-7362B3517933}" presName="parentText" presStyleLbl="node1" presStyleIdx="3" presStyleCnt="4" custScaleX="1199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DD426-06A8-4BFF-A72F-8E418B5DC116}" type="pres">
      <dgm:prSet presAssocID="{6A7680C0-A512-40F6-96C2-7362B3517933}" presName="negativeSpace" presStyleCnt="0"/>
      <dgm:spPr/>
    </dgm:pt>
    <dgm:pt modelId="{A07B91EA-4C78-487F-BB69-531C3572AC8F}" type="pres">
      <dgm:prSet presAssocID="{6A7680C0-A512-40F6-96C2-7362B351793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6192D3-75B9-4AD8-9DA8-6E5A97F3743E}" type="presOf" srcId="{F80B13C5-8E6D-4D87-9487-9A384BF314BC}" destId="{78354160-1792-4A9C-973E-50D597FF2455}" srcOrd="0" destOrd="0" presId="urn:microsoft.com/office/officeart/2005/8/layout/list1"/>
    <dgm:cxn modelId="{56119B49-445D-4101-B3B6-8FF9D48B44E8}" type="presOf" srcId="{F80B13C5-8E6D-4D87-9487-9A384BF314BC}" destId="{DFA64C58-4C58-49F0-BAC1-BEAE5D38D948}" srcOrd="1" destOrd="0" presId="urn:microsoft.com/office/officeart/2005/8/layout/list1"/>
    <dgm:cxn modelId="{A5F4C2B2-4FDE-4AD3-9231-4F051F67F39E}" type="presOf" srcId="{D3E51898-38C9-4E56-8674-D82B7D8ABFBE}" destId="{85FB31F9-5229-4D60-8A1B-0A0C6ECBCF64}" srcOrd="0" destOrd="0" presId="urn:microsoft.com/office/officeart/2005/8/layout/list1"/>
    <dgm:cxn modelId="{1D5CFDD0-8E8A-4B65-B44E-EE17D533680D}" srcId="{67EBAB21-F364-4720-A555-37D648A24B07}" destId="{D3E51898-38C9-4E56-8674-D82B7D8ABFBE}" srcOrd="0" destOrd="0" parTransId="{F4203F5D-27F5-4232-8942-70865FC7F806}" sibTransId="{0D7B8645-3670-48DE-A879-E37AF478C950}"/>
    <dgm:cxn modelId="{06667AC8-F463-43C7-BB9F-F253AC7E6407}" type="presOf" srcId="{BE816F83-50F9-49A1-A269-47714934F312}" destId="{A3FBEB45-D5E0-42A0-84B9-018A19380C7C}" srcOrd="1" destOrd="0" presId="urn:microsoft.com/office/officeart/2005/8/layout/list1"/>
    <dgm:cxn modelId="{318439D2-948D-4935-8E46-8CDD50D6657C}" srcId="{67EBAB21-F364-4720-A555-37D648A24B07}" destId="{BE816F83-50F9-49A1-A269-47714934F312}" srcOrd="2" destOrd="0" parTransId="{C248618C-0C84-4380-908F-CF3E6CA7FC68}" sibTransId="{9B11A09F-D338-498A-B07F-2531DC4516CD}"/>
    <dgm:cxn modelId="{68E0B941-8DBE-481A-9B00-E6E5130B37ED}" type="presOf" srcId="{6A7680C0-A512-40F6-96C2-7362B3517933}" destId="{975C41B4-EAFE-44A3-BBF2-E9558ED68F25}" srcOrd="1" destOrd="0" presId="urn:microsoft.com/office/officeart/2005/8/layout/list1"/>
    <dgm:cxn modelId="{91D41AFD-905F-4580-B159-AF5D0A3872BD}" type="presOf" srcId="{6A7680C0-A512-40F6-96C2-7362B3517933}" destId="{B29C92BE-3DF1-4BFD-9E1D-AFFAFC1FB865}" srcOrd="0" destOrd="0" presId="urn:microsoft.com/office/officeart/2005/8/layout/list1"/>
    <dgm:cxn modelId="{BA63109A-AE6E-4B6A-9088-78CDC8C22DAB}" srcId="{67EBAB21-F364-4720-A555-37D648A24B07}" destId="{6A7680C0-A512-40F6-96C2-7362B3517933}" srcOrd="3" destOrd="0" parTransId="{E293D780-C762-4011-A6AF-AAF5DAFFBC31}" sibTransId="{E93C3BE0-630B-4545-A577-CA16C867B56F}"/>
    <dgm:cxn modelId="{0F3B3CEF-C47E-488E-9060-BFE60B4973D0}" type="presOf" srcId="{BE816F83-50F9-49A1-A269-47714934F312}" destId="{B2475A5F-D8B9-4116-BF7C-5985772ECA79}" srcOrd="0" destOrd="0" presId="urn:microsoft.com/office/officeart/2005/8/layout/list1"/>
    <dgm:cxn modelId="{E4F272A2-C2A5-4EC6-AFBC-AD9688781561}" srcId="{67EBAB21-F364-4720-A555-37D648A24B07}" destId="{F80B13C5-8E6D-4D87-9487-9A384BF314BC}" srcOrd="1" destOrd="0" parTransId="{76E5CE42-2276-414B-8ACE-7040C7B4901F}" sibTransId="{8AC03524-4A62-4F76-9B9D-C6EA1532452C}"/>
    <dgm:cxn modelId="{EE21231E-07B8-4CF3-A06B-465BE971D6CC}" type="presOf" srcId="{67EBAB21-F364-4720-A555-37D648A24B07}" destId="{D152570D-460C-48BB-BDAD-E73E5F220608}" srcOrd="0" destOrd="0" presId="urn:microsoft.com/office/officeart/2005/8/layout/list1"/>
    <dgm:cxn modelId="{CCFF3BA7-3075-4C66-AFFE-49A9F00D7F09}" type="presOf" srcId="{D3E51898-38C9-4E56-8674-D82B7D8ABFBE}" destId="{C25254FC-7582-4575-A2F3-A96E1D223067}" srcOrd="1" destOrd="0" presId="urn:microsoft.com/office/officeart/2005/8/layout/list1"/>
    <dgm:cxn modelId="{55DB9DA3-039F-460E-855F-30A8109A7963}" type="presParOf" srcId="{D152570D-460C-48BB-BDAD-E73E5F220608}" destId="{6BF69227-FEAB-4CC7-A83E-A56EF6059046}" srcOrd="0" destOrd="0" presId="urn:microsoft.com/office/officeart/2005/8/layout/list1"/>
    <dgm:cxn modelId="{0854E58C-989B-4EBD-BCD2-FAE77FAD1D15}" type="presParOf" srcId="{6BF69227-FEAB-4CC7-A83E-A56EF6059046}" destId="{85FB31F9-5229-4D60-8A1B-0A0C6ECBCF64}" srcOrd="0" destOrd="0" presId="urn:microsoft.com/office/officeart/2005/8/layout/list1"/>
    <dgm:cxn modelId="{301A6FFD-C2CE-44C5-953C-607602D7060E}" type="presParOf" srcId="{6BF69227-FEAB-4CC7-A83E-A56EF6059046}" destId="{C25254FC-7582-4575-A2F3-A96E1D223067}" srcOrd="1" destOrd="0" presId="urn:microsoft.com/office/officeart/2005/8/layout/list1"/>
    <dgm:cxn modelId="{647C3759-71F7-4428-84BC-C2106A8E60CB}" type="presParOf" srcId="{D152570D-460C-48BB-BDAD-E73E5F220608}" destId="{840E7EB5-CB07-4025-845D-BFF9975EF5A4}" srcOrd="1" destOrd="0" presId="urn:microsoft.com/office/officeart/2005/8/layout/list1"/>
    <dgm:cxn modelId="{BF987395-E7F2-40C0-9E96-D7B5E67A4BA9}" type="presParOf" srcId="{D152570D-460C-48BB-BDAD-E73E5F220608}" destId="{8F1E183F-23B4-4292-B69F-B3198F9F9EC4}" srcOrd="2" destOrd="0" presId="urn:microsoft.com/office/officeart/2005/8/layout/list1"/>
    <dgm:cxn modelId="{75024F3A-4AFD-4239-9E0E-921F6255AAE1}" type="presParOf" srcId="{D152570D-460C-48BB-BDAD-E73E5F220608}" destId="{90C5A587-8A20-4904-83E8-21B6B9D52FB0}" srcOrd="3" destOrd="0" presId="urn:microsoft.com/office/officeart/2005/8/layout/list1"/>
    <dgm:cxn modelId="{874C4E4F-34EC-4598-BA8F-019D1E27D6EE}" type="presParOf" srcId="{D152570D-460C-48BB-BDAD-E73E5F220608}" destId="{AD88B6C6-BBB2-4F7C-94EA-E48B96DFD72C}" srcOrd="4" destOrd="0" presId="urn:microsoft.com/office/officeart/2005/8/layout/list1"/>
    <dgm:cxn modelId="{457D1C75-EBF9-4A99-A461-82472A7CA25B}" type="presParOf" srcId="{AD88B6C6-BBB2-4F7C-94EA-E48B96DFD72C}" destId="{78354160-1792-4A9C-973E-50D597FF2455}" srcOrd="0" destOrd="0" presId="urn:microsoft.com/office/officeart/2005/8/layout/list1"/>
    <dgm:cxn modelId="{DC9BA530-2D4B-4F54-8C62-8E55512B2E46}" type="presParOf" srcId="{AD88B6C6-BBB2-4F7C-94EA-E48B96DFD72C}" destId="{DFA64C58-4C58-49F0-BAC1-BEAE5D38D948}" srcOrd="1" destOrd="0" presId="urn:microsoft.com/office/officeart/2005/8/layout/list1"/>
    <dgm:cxn modelId="{CC586A72-548F-42B5-91C2-363B469ADF21}" type="presParOf" srcId="{D152570D-460C-48BB-BDAD-E73E5F220608}" destId="{6BD3795A-060F-47E2-9F23-557E421A8F84}" srcOrd="5" destOrd="0" presId="urn:microsoft.com/office/officeart/2005/8/layout/list1"/>
    <dgm:cxn modelId="{0A6E3028-BA41-4EEB-886E-9B73641A05EE}" type="presParOf" srcId="{D152570D-460C-48BB-BDAD-E73E5F220608}" destId="{968EF628-3B53-41DA-A40D-21361D4BACD9}" srcOrd="6" destOrd="0" presId="urn:microsoft.com/office/officeart/2005/8/layout/list1"/>
    <dgm:cxn modelId="{B40F7EC1-6FC6-42B0-86BA-DB6D0F6B419F}" type="presParOf" srcId="{D152570D-460C-48BB-BDAD-E73E5F220608}" destId="{D7DC2D99-A0AE-4AC2-AE7C-DB606786F7E0}" srcOrd="7" destOrd="0" presId="urn:microsoft.com/office/officeart/2005/8/layout/list1"/>
    <dgm:cxn modelId="{92C689FE-219F-4C51-801B-40AFDF7DB4B6}" type="presParOf" srcId="{D152570D-460C-48BB-BDAD-E73E5F220608}" destId="{11B7A272-7A82-43E4-AB5B-6D25AECA275B}" srcOrd="8" destOrd="0" presId="urn:microsoft.com/office/officeart/2005/8/layout/list1"/>
    <dgm:cxn modelId="{D70C67C1-74FE-4014-B069-2DF6D8AB6CCA}" type="presParOf" srcId="{11B7A272-7A82-43E4-AB5B-6D25AECA275B}" destId="{B2475A5F-D8B9-4116-BF7C-5985772ECA79}" srcOrd="0" destOrd="0" presId="urn:microsoft.com/office/officeart/2005/8/layout/list1"/>
    <dgm:cxn modelId="{B16B7437-20D0-489D-AE72-77090B14A9DF}" type="presParOf" srcId="{11B7A272-7A82-43E4-AB5B-6D25AECA275B}" destId="{A3FBEB45-D5E0-42A0-84B9-018A19380C7C}" srcOrd="1" destOrd="0" presId="urn:microsoft.com/office/officeart/2005/8/layout/list1"/>
    <dgm:cxn modelId="{10BF481D-6C57-4529-8CBE-47CE3E7E9A3C}" type="presParOf" srcId="{D152570D-460C-48BB-BDAD-E73E5F220608}" destId="{DE32B67D-FA42-4DBB-88EE-C32DE230DB8E}" srcOrd="9" destOrd="0" presId="urn:microsoft.com/office/officeart/2005/8/layout/list1"/>
    <dgm:cxn modelId="{40622436-7632-4805-9AAA-54B515F43A3D}" type="presParOf" srcId="{D152570D-460C-48BB-BDAD-E73E5F220608}" destId="{51103FC6-B499-4D4A-BD3C-BFA4C232F0D1}" srcOrd="10" destOrd="0" presId="urn:microsoft.com/office/officeart/2005/8/layout/list1"/>
    <dgm:cxn modelId="{FF675C3C-8219-467C-A69D-67E0185CD49D}" type="presParOf" srcId="{D152570D-460C-48BB-BDAD-E73E5F220608}" destId="{6B26C165-766B-4F0C-B0DC-A5BD429B9625}" srcOrd="11" destOrd="0" presId="urn:microsoft.com/office/officeart/2005/8/layout/list1"/>
    <dgm:cxn modelId="{8883743F-D649-4F2E-B25F-1D21E415B6D9}" type="presParOf" srcId="{D152570D-460C-48BB-BDAD-E73E5F220608}" destId="{8FD3A3CC-4BB5-45B4-B1B5-72354E422198}" srcOrd="12" destOrd="0" presId="urn:microsoft.com/office/officeart/2005/8/layout/list1"/>
    <dgm:cxn modelId="{8CD218C0-0004-410C-8697-CBA72639B1E6}" type="presParOf" srcId="{8FD3A3CC-4BB5-45B4-B1B5-72354E422198}" destId="{B29C92BE-3DF1-4BFD-9E1D-AFFAFC1FB865}" srcOrd="0" destOrd="0" presId="urn:microsoft.com/office/officeart/2005/8/layout/list1"/>
    <dgm:cxn modelId="{545FB342-F8B0-4DB6-A5BF-C47E7A3A05EA}" type="presParOf" srcId="{8FD3A3CC-4BB5-45B4-B1B5-72354E422198}" destId="{975C41B4-EAFE-44A3-BBF2-E9558ED68F25}" srcOrd="1" destOrd="0" presId="urn:microsoft.com/office/officeart/2005/8/layout/list1"/>
    <dgm:cxn modelId="{C9414798-0280-42EB-AFBC-2281E9A54FC6}" type="presParOf" srcId="{D152570D-460C-48BB-BDAD-E73E5F220608}" destId="{647DD426-06A8-4BFF-A72F-8E418B5DC116}" srcOrd="13" destOrd="0" presId="urn:microsoft.com/office/officeart/2005/8/layout/list1"/>
    <dgm:cxn modelId="{3B9D360D-FDC2-4281-9D27-FD1873CE1B7F}" type="presParOf" srcId="{D152570D-460C-48BB-BDAD-E73E5F220608}" destId="{A07B91EA-4C78-487F-BB69-531C3572AC8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8A9AD0-65BD-494B-8459-E0DD565D09E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B952AA0-347D-4833-88CC-6CE12FEDBAC2}">
      <dgm:prSet phldrT="[Текст]" custT="1"/>
      <dgm:spPr/>
      <dgm:t>
        <a:bodyPr/>
        <a:lstStyle/>
        <a:p>
          <a:r>
            <a:rPr lang="ru-RU" sz="3000" b="1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выбора</a:t>
          </a:r>
          <a:endParaRPr lang="ru-RU" sz="3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F01CFE-6796-4900-9D25-EC1A12B6FACF}" type="parTrans" cxnId="{B574A48F-F949-4263-B0A2-F94CB608B16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5C3F1F-2BFB-42AE-B130-742D159DF94D}" type="sibTrans" cxnId="{B574A48F-F949-4263-B0A2-F94CB608B16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E232E3-E887-4DCE-943A-F9E79709B5B8}">
      <dgm:prSet phldrT="[Текст]" custT="1"/>
      <dgm:spPr/>
      <dgm:t>
        <a:bodyPr/>
        <a:lstStyle/>
        <a:p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7BC931-E35A-449C-8AF4-76491751136D}" type="parTrans" cxnId="{04CF09F9-2FC5-4808-81B0-5184589E52D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C35CE-7A2C-4DF3-B558-75BA511A5BF2}" type="sibTrans" cxnId="{04CF09F9-2FC5-4808-81B0-5184589E52D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66D4A4-A4CE-4698-B544-D0ACD4DC02FE}">
      <dgm:prSet phldrT="[Текст]"/>
      <dgm:spPr/>
      <dgm:t>
        <a:bodyPr/>
        <a:lstStyle/>
        <a:p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1369A8-053C-4A50-A368-0A1021A82B34}" type="parTrans" cxnId="{59369316-46A3-4013-96E0-91ECAEF2D7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8BCA7E-F9F1-4AEC-A925-3553E5CF34DA}" type="sibTrans" cxnId="{59369316-46A3-4013-96E0-91ECAEF2D7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AD5F05-2FB6-4615-AF85-BE0049D362E2}" type="pres">
      <dgm:prSet presAssocID="{EF8A9AD0-65BD-494B-8459-E0DD565D09EA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ABE140B2-6789-4717-B55B-D1C90C20AA4E}" type="pres">
      <dgm:prSet presAssocID="{FB952AA0-347D-4833-88CC-6CE12FEDBAC2}" presName="Parent" presStyleLbl="node0" presStyleIdx="0" presStyleCnt="1" custScaleX="103980" custLinFactNeighborX="-5216" custLinFactNeighborY="-307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37E1B7C6-BB98-4B4F-9AB7-17EEC7613BEF}" type="pres">
      <dgm:prSet presAssocID="{FB952AA0-347D-4833-88CC-6CE12FEDBAC2}" presName="Accent1" presStyleLbl="node1" presStyleIdx="0" presStyleCnt="13"/>
      <dgm:spPr/>
    </dgm:pt>
    <dgm:pt modelId="{CF558A03-9701-49AF-9394-C5699D12CE05}" type="pres">
      <dgm:prSet presAssocID="{FB952AA0-347D-4833-88CC-6CE12FEDBAC2}" presName="Accent2" presStyleLbl="node1" presStyleIdx="1" presStyleCnt="13" custLinFactX="480800" custLinFactY="-368100" custLinFactNeighborX="500000" custLinFactNeighborY="-400000"/>
      <dgm:spPr/>
    </dgm:pt>
    <dgm:pt modelId="{5E11E054-4E14-4A3C-8FD7-E331831CBF20}" type="pres">
      <dgm:prSet presAssocID="{FB952AA0-347D-4833-88CC-6CE12FEDBAC2}" presName="Accent3" presStyleLbl="node1" presStyleIdx="2" presStyleCnt="13" custScaleX="230310" custScaleY="230311" custLinFactX="-100000" custLinFactY="-100000" custLinFactNeighborX="-114728" custLinFactNeighborY="-168391"/>
      <dgm:spPr/>
    </dgm:pt>
    <dgm:pt modelId="{A36998EE-8292-4D8A-BD07-34005A861055}" type="pres">
      <dgm:prSet presAssocID="{FB952AA0-347D-4833-88CC-6CE12FEDBAC2}" presName="Accent4" presStyleLbl="node1" presStyleIdx="3" presStyleCnt="13" custLinFactNeighborX="-31622" custLinFactNeighborY="-39438"/>
      <dgm:spPr/>
    </dgm:pt>
    <dgm:pt modelId="{0BE3BA80-9981-4FF3-880F-1CE3EC340CE2}" type="pres">
      <dgm:prSet presAssocID="{FB952AA0-347D-4833-88CC-6CE12FEDBAC2}" presName="Accent5" presStyleLbl="node1" presStyleIdx="4" presStyleCnt="13"/>
      <dgm:spPr/>
    </dgm:pt>
    <dgm:pt modelId="{B69038ED-4D49-4EDE-B15C-15C8464285AB}" type="pres">
      <dgm:prSet presAssocID="{FB952AA0-347D-4833-88CC-6CE12FEDBAC2}" presName="Accent6" presStyleLbl="node1" presStyleIdx="5" presStyleCnt="13"/>
      <dgm:spPr/>
    </dgm:pt>
    <dgm:pt modelId="{2CEA8A02-2C89-48BF-8CE6-A60E10B85FF0}" type="pres">
      <dgm:prSet presAssocID="{6FE232E3-E887-4DCE-943A-F9E79709B5B8}" presName="Child1" presStyleLbl="node1" presStyleIdx="6" presStyleCnt="13" custScaleX="43899" custScaleY="43899" custLinFactNeighborX="19556" custLinFactNeighborY="1615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97E1DEC-DBFF-4FED-8D0E-AAD2E13F9C1E}" type="pres">
      <dgm:prSet presAssocID="{6FE232E3-E887-4DCE-943A-F9E79709B5B8}" presName="Accent7" presStyleCnt="0"/>
      <dgm:spPr/>
    </dgm:pt>
    <dgm:pt modelId="{0216D922-81A6-4D5D-A58E-27AB7D449BD0}" type="pres">
      <dgm:prSet presAssocID="{6FE232E3-E887-4DCE-943A-F9E79709B5B8}" presName="AccentHold1" presStyleLbl="node1" presStyleIdx="7" presStyleCnt="13"/>
      <dgm:spPr/>
    </dgm:pt>
    <dgm:pt modelId="{61DB43CC-8EDF-48F8-B093-7841BD9FBDF1}" type="pres">
      <dgm:prSet presAssocID="{6FE232E3-E887-4DCE-943A-F9E79709B5B8}" presName="Accent8" presStyleCnt="0"/>
      <dgm:spPr/>
    </dgm:pt>
    <dgm:pt modelId="{3C7CA08A-F96D-4CB0-9153-C76DB40E8511}" type="pres">
      <dgm:prSet presAssocID="{6FE232E3-E887-4DCE-943A-F9E79709B5B8}" presName="AccentHold2" presStyleLbl="node1" presStyleIdx="8" presStyleCnt="13"/>
      <dgm:spPr/>
    </dgm:pt>
    <dgm:pt modelId="{A96B6B90-E15C-43B1-AA4C-B5E7178D319C}" type="pres">
      <dgm:prSet presAssocID="{0366D4A4-A4CE-4698-B544-D0ACD4DC02FE}" presName="Child2" presStyleLbl="node1" presStyleIdx="9" presStyleCnt="13" custScaleX="59891" custScaleY="5989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7DC7707-B24C-4636-B209-B98B60AAAE76}" type="pres">
      <dgm:prSet presAssocID="{0366D4A4-A4CE-4698-B544-D0ACD4DC02FE}" presName="Accent9" presStyleCnt="0"/>
      <dgm:spPr/>
    </dgm:pt>
    <dgm:pt modelId="{0573F4D7-AEF7-4E68-9811-7BC64AB24956}" type="pres">
      <dgm:prSet presAssocID="{0366D4A4-A4CE-4698-B544-D0ACD4DC02FE}" presName="AccentHold1" presStyleLbl="node1" presStyleIdx="10" presStyleCnt="13" custLinFactX="-279646" custLinFactY="300000" custLinFactNeighborX="-300000" custLinFactNeighborY="385079"/>
      <dgm:spPr/>
    </dgm:pt>
    <dgm:pt modelId="{61D2AD80-1ED4-414F-97FF-34C2D250E84D}" type="pres">
      <dgm:prSet presAssocID="{0366D4A4-A4CE-4698-B544-D0ACD4DC02FE}" presName="Accent10" presStyleCnt="0"/>
      <dgm:spPr/>
    </dgm:pt>
    <dgm:pt modelId="{5E734D0B-AC27-4AD7-94DD-D7F8A81B12F0}" type="pres">
      <dgm:prSet presAssocID="{0366D4A4-A4CE-4698-B544-D0ACD4DC02FE}" presName="AccentHold2" presStyleLbl="node1" presStyleIdx="11" presStyleCnt="13"/>
      <dgm:spPr/>
    </dgm:pt>
    <dgm:pt modelId="{1EA01C63-AD7A-43D0-A736-971ADAF9F249}" type="pres">
      <dgm:prSet presAssocID="{0366D4A4-A4CE-4698-B544-D0ACD4DC02FE}" presName="Accent11" presStyleCnt="0"/>
      <dgm:spPr/>
    </dgm:pt>
    <dgm:pt modelId="{716C03FF-F371-4D25-A161-7FD1173AD0E2}" type="pres">
      <dgm:prSet presAssocID="{0366D4A4-A4CE-4698-B544-D0ACD4DC02FE}" presName="AccentHold3" presStyleLbl="node1" presStyleIdx="12" presStyleCnt="13" custLinFactX="-200000" custLinFactY="9077" custLinFactNeighborX="-287680" custLinFactNeighborY="100000"/>
      <dgm:spPr/>
    </dgm:pt>
  </dgm:ptLst>
  <dgm:cxnLst>
    <dgm:cxn modelId="{A2F3A0A5-23C7-49AE-972B-4214491F8928}" type="presOf" srcId="{EF8A9AD0-65BD-494B-8459-E0DD565D09EA}" destId="{5EAD5F05-2FB6-4615-AF85-BE0049D362E2}" srcOrd="0" destOrd="0" presId="urn:microsoft.com/office/officeart/2009/3/layout/CircleRelationship"/>
    <dgm:cxn modelId="{54BB451B-9962-4099-B15B-AF251DA33964}" type="presOf" srcId="{6FE232E3-E887-4DCE-943A-F9E79709B5B8}" destId="{2CEA8A02-2C89-48BF-8CE6-A60E10B85FF0}" srcOrd="0" destOrd="0" presId="urn:microsoft.com/office/officeart/2009/3/layout/CircleRelationship"/>
    <dgm:cxn modelId="{4C978309-1AE9-4B12-B4F2-FA1E53B3D8FF}" type="presOf" srcId="{FB952AA0-347D-4833-88CC-6CE12FEDBAC2}" destId="{ABE140B2-6789-4717-B55B-D1C90C20AA4E}" srcOrd="0" destOrd="0" presId="urn:microsoft.com/office/officeart/2009/3/layout/CircleRelationship"/>
    <dgm:cxn modelId="{04CF09F9-2FC5-4808-81B0-5184589E52D3}" srcId="{FB952AA0-347D-4833-88CC-6CE12FEDBAC2}" destId="{6FE232E3-E887-4DCE-943A-F9E79709B5B8}" srcOrd="0" destOrd="0" parTransId="{DB7BC931-E35A-449C-8AF4-76491751136D}" sibTransId="{CC4C35CE-7A2C-4DF3-B558-75BA511A5BF2}"/>
    <dgm:cxn modelId="{D21DB191-7E0A-42BE-BA1D-BFFD6FC4C85E}" type="presOf" srcId="{0366D4A4-A4CE-4698-B544-D0ACD4DC02FE}" destId="{A96B6B90-E15C-43B1-AA4C-B5E7178D319C}" srcOrd="0" destOrd="0" presId="urn:microsoft.com/office/officeart/2009/3/layout/CircleRelationship"/>
    <dgm:cxn modelId="{B574A48F-F949-4263-B0A2-F94CB608B161}" srcId="{EF8A9AD0-65BD-494B-8459-E0DD565D09EA}" destId="{FB952AA0-347D-4833-88CC-6CE12FEDBAC2}" srcOrd="0" destOrd="0" parTransId="{75F01CFE-6796-4900-9D25-EC1A12B6FACF}" sibTransId="{315C3F1F-2BFB-42AE-B130-742D159DF94D}"/>
    <dgm:cxn modelId="{59369316-46A3-4013-96E0-91ECAEF2D74C}" srcId="{FB952AA0-347D-4833-88CC-6CE12FEDBAC2}" destId="{0366D4A4-A4CE-4698-B544-D0ACD4DC02FE}" srcOrd="1" destOrd="0" parTransId="{0E1369A8-053C-4A50-A368-0A1021A82B34}" sibTransId="{3D8BCA7E-F9F1-4AEC-A925-3553E5CF34DA}"/>
    <dgm:cxn modelId="{517CC039-8ECD-46DB-BE0E-9136A063E393}" type="presParOf" srcId="{5EAD5F05-2FB6-4615-AF85-BE0049D362E2}" destId="{ABE140B2-6789-4717-B55B-D1C90C20AA4E}" srcOrd="0" destOrd="0" presId="urn:microsoft.com/office/officeart/2009/3/layout/CircleRelationship"/>
    <dgm:cxn modelId="{C8C1D8A5-10E8-4BFA-BDF0-20820BFD4280}" type="presParOf" srcId="{5EAD5F05-2FB6-4615-AF85-BE0049D362E2}" destId="{37E1B7C6-BB98-4B4F-9AB7-17EEC7613BEF}" srcOrd="1" destOrd="0" presId="urn:microsoft.com/office/officeart/2009/3/layout/CircleRelationship"/>
    <dgm:cxn modelId="{41C50088-193C-4464-949B-B18CAF5EE8D0}" type="presParOf" srcId="{5EAD5F05-2FB6-4615-AF85-BE0049D362E2}" destId="{CF558A03-9701-49AF-9394-C5699D12CE05}" srcOrd="2" destOrd="0" presId="urn:microsoft.com/office/officeart/2009/3/layout/CircleRelationship"/>
    <dgm:cxn modelId="{9DDBDCE1-8146-4B9E-A595-5BC92236F145}" type="presParOf" srcId="{5EAD5F05-2FB6-4615-AF85-BE0049D362E2}" destId="{5E11E054-4E14-4A3C-8FD7-E331831CBF20}" srcOrd="3" destOrd="0" presId="urn:microsoft.com/office/officeart/2009/3/layout/CircleRelationship"/>
    <dgm:cxn modelId="{75648FAF-669C-4122-AB4C-13FC2B4B72A2}" type="presParOf" srcId="{5EAD5F05-2FB6-4615-AF85-BE0049D362E2}" destId="{A36998EE-8292-4D8A-BD07-34005A861055}" srcOrd="4" destOrd="0" presId="urn:microsoft.com/office/officeart/2009/3/layout/CircleRelationship"/>
    <dgm:cxn modelId="{A970FCF7-BB3B-4BB4-93A4-049B079C3DA1}" type="presParOf" srcId="{5EAD5F05-2FB6-4615-AF85-BE0049D362E2}" destId="{0BE3BA80-9981-4FF3-880F-1CE3EC340CE2}" srcOrd="5" destOrd="0" presId="urn:microsoft.com/office/officeart/2009/3/layout/CircleRelationship"/>
    <dgm:cxn modelId="{88DCCC25-8C4B-4776-9585-088E64C3BE34}" type="presParOf" srcId="{5EAD5F05-2FB6-4615-AF85-BE0049D362E2}" destId="{B69038ED-4D49-4EDE-B15C-15C8464285AB}" srcOrd="6" destOrd="0" presId="urn:microsoft.com/office/officeart/2009/3/layout/CircleRelationship"/>
    <dgm:cxn modelId="{4D695FAE-3B38-40E3-A141-7E8C2922CB90}" type="presParOf" srcId="{5EAD5F05-2FB6-4615-AF85-BE0049D362E2}" destId="{2CEA8A02-2C89-48BF-8CE6-A60E10B85FF0}" srcOrd="7" destOrd="0" presId="urn:microsoft.com/office/officeart/2009/3/layout/CircleRelationship"/>
    <dgm:cxn modelId="{88CA797C-28C3-477A-AD67-55D1BA73AD67}" type="presParOf" srcId="{5EAD5F05-2FB6-4615-AF85-BE0049D362E2}" destId="{197E1DEC-DBFF-4FED-8D0E-AAD2E13F9C1E}" srcOrd="8" destOrd="0" presId="urn:microsoft.com/office/officeart/2009/3/layout/CircleRelationship"/>
    <dgm:cxn modelId="{FFF2FB97-B7B2-414F-ABD6-27D4847A4C26}" type="presParOf" srcId="{197E1DEC-DBFF-4FED-8D0E-AAD2E13F9C1E}" destId="{0216D922-81A6-4D5D-A58E-27AB7D449BD0}" srcOrd="0" destOrd="0" presId="urn:microsoft.com/office/officeart/2009/3/layout/CircleRelationship"/>
    <dgm:cxn modelId="{B2BD402C-E5AA-4236-B65D-3F5E9ACB1310}" type="presParOf" srcId="{5EAD5F05-2FB6-4615-AF85-BE0049D362E2}" destId="{61DB43CC-8EDF-48F8-B093-7841BD9FBDF1}" srcOrd="9" destOrd="0" presId="urn:microsoft.com/office/officeart/2009/3/layout/CircleRelationship"/>
    <dgm:cxn modelId="{B502A740-0261-4E39-874A-9FB7FC68E450}" type="presParOf" srcId="{61DB43CC-8EDF-48F8-B093-7841BD9FBDF1}" destId="{3C7CA08A-F96D-4CB0-9153-C76DB40E8511}" srcOrd="0" destOrd="0" presId="urn:microsoft.com/office/officeart/2009/3/layout/CircleRelationship"/>
    <dgm:cxn modelId="{3002923F-11EA-4A13-8F4A-D1AEB4C0AD13}" type="presParOf" srcId="{5EAD5F05-2FB6-4615-AF85-BE0049D362E2}" destId="{A96B6B90-E15C-43B1-AA4C-B5E7178D319C}" srcOrd="10" destOrd="0" presId="urn:microsoft.com/office/officeart/2009/3/layout/CircleRelationship"/>
    <dgm:cxn modelId="{1782C629-FA43-46A9-A3DB-8B90C546E5B9}" type="presParOf" srcId="{5EAD5F05-2FB6-4615-AF85-BE0049D362E2}" destId="{A7DC7707-B24C-4636-B209-B98B60AAAE76}" srcOrd="11" destOrd="0" presId="urn:microsoft.com/office/officeart/2009/3/layout/CircleRelationship"/>
    <dgm:cxn modelId="{293260C7-C878-4FA9-AB02-E6AF5382F28C}" type="presParOf" srcId="{A7DC7707-B24C-4636-B209-B98B60AAAE76}" destId="{0573F4D7-AEF7-4E68-9811-7BC64AB24956}" srcOrd="0" destOrd="0" presId="urn:microsoft.com/office/officeart/2009/3/layout/CircleRelationship"/>
    <dgm:cxn modelId="{3AC8734D-EE54-43B8-BA32-E471642EC270}" type="presParOf" srcId="{5EAD5F05-2FB6-4615-AF85-BE0049D362E2}" destId="{61D2AD80-1ED4-414F-97FF-34C2D250E84D}" srcOrd="12" destOrd="0" presId="urn:microsoft.com/office/officeart/2009/3/layout/CircleRelationship"/>
    <dgm:cxn modelId="{7895B993-A50B-4F6C-9DCA-D7B098D29986}" type="presParOf" srcId="{61D2AD80-1ED4-414F-97FF-34C2D250E84D}" destId="{5E734D0B-AC27-4AD7-94DD-D7F8A81B12F0}" srcOrd="0" destOrd="0" presId="urn:microsoft.com/office/officeart/2009/3/layout/CircleRelationship"/>
    <dgm:cxn modelId="{FC3E205B-2653-41AE-96F8-5F78AC9D73DC}" type="presParOf" srcId="{5EAD5F05-2FB6-4615-AF85-BE0049D362E2}" destId="{1EA01C63-AD7A-43D0-A736-971ADAF9F249}" srcOrd="13" destOrd="0" presId="urn:microsoft.com/office/officeart/2009/3/layout/CircleRelationship"/>
    <dgm:cxn modelId="{8AB3F893-DBB4-49B9-BF7C-E88665F9A104}" type="presParOf" srcId="{1EA01C63-AD7A-43D0-A736-971ADAF9F249}" destId="{716C03FF-F371-4D25-A161-7FD1173AD0E2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E183F-23B4-4292-B69F-B3198F9F9EC4}">
      <dsp:nvSpPr>
        <dsp:cNvPr id="0" name=""/>
        <dsp:cNvSpPr/>
      </dsp:nvSpPr>
      <dsp:spPr>
        <a:xfrm>
          <a:off x="0" y="511533"/>
          <a:ext cx="10828421" cy="75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5254FC-7582-4575-A2F3-A96E1D223067}">
      <dsp:nvSpPr>
        <dsp:cNvPr id="0" name=""/>
        <dsp:cNvSpPr/>
      </dsp:nvSpPr>
      <dsp:spPr>
        <a:xfrm>
          <a:off x="541421" y="68733"/>
          <a:ext cx="9088369" cy="8856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86502" tIns="0" rIns="286502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pc="-1" dirty="0" smtClean="0">
              <a:solidFill>
                <a:schemeClr val="accent5">
                  <a:lumMod val="50000"/>
                </a:schemeClr>
              </a:solidFill>
              <a:latin typeface="Calibri"/>
            </a:rPr>
            <a:t>Постановление Правительства Кировской области № 389-П от 20.07.2020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pc="-1" dirty="0" smtClean="0">
              <a:solidFill>
                <a:schemeClr val="accent5">
                  <a:lumMod val="50000"/>
                </a:schemeClr>
              </a:solidFill>
              <a:latin typeface="Calibri"/>
            </a:rPr>
            <a:t>«О </a:t>
          </a:r>
          <a:r>
            <a:rPr lang="ru-RU" sz="1800" b="1" kern="1200" spc="-1" dirty="0" smtClean="0">
              <a:solidFill>
                <a:schemeClr val="accent5">
                  <a:lumMod val="50000"/>
                </a:schemeClr>
              </a:solidFill>
              <a:latin typeface="Calibri"/>
            </a:rPr>
            <a:t>внедрении</a:t>
          </a:r>
          <a:r>
            <a:rPr lang="ru-RU" sz="1800" kern="1200" spc="-1" dirty="0" smtClean="0">
              <a:solidFill>
                <a:schemeClr val="accent5">
                  <a:lumMod val="50000"/>
                </a:schemeClr>
              </a:solidFill>
              <a:latin typeface="Calibri"/>
            </a:rPr>
            <a:t> персонифицированного финансирования дополнительного образования детей на территории Кировской области»</a:t>
          </a:r>
          <a:endParaRPr lang="ru-RU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84652" y="111964"/>
        <a:ext cx="9001907" cy="799138"/>
      </dsp:txXfrm>
    </dsp:sp>
    <dsp:sp modelId="{968EF628-3B53-41DA-A40D-21361D4BACD9}">
      <dsp:nvSpPr>
        <dsp:cNvPr id="0" name=""/>
        <dsp:cNvSpPr/>
      </dsp:nvSpPr>
      <dsp:spPr>
        <a:xfrm>
          <a:off x="0" y="1872333"/>
          <a:ext cx="10828421" cy="75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A64C58-4C58-49F0-BAC1-BEAE5D38D948}">
      <dsp:nvSpPr>
        <dsp:cNvPr id="0" name=""/>
        <dsp:cNvSpPr/>
      </dsp:nvSpPr>
      <dsp:spPr>
        <a:xfrm>
          <a:off x="541421" y="1429533"/>
          <a:ext cx="9088369" cy="8856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86502" tIns="0" rIns="286502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pc="-1" dirty="0" smtClean="0">
              <a:solidFill>
                <a:schemeClr val="accent5">
                  <a:lumMod val="50000"/>
                </a:schemeClr>
              </a:solidFill>
              <a:latin typeface="Calibri"/>
            </a:rPr>
            <a:t>Распоряжение министерства образования Кировской области №385 от 30.07.2020 «Об </a:t>
          </a:r>
          <a:r>
            <a:rPr lang="ru-RU" sz="1800" b="1" kern="1200" spc="-1" dirty="0" smtClean="0">
              <a:solidFill>
                <a:schemeClr val="accent5">
                  <a:lumMod val="50000"/>
                </a:schemeClr>
              </a:solidFill>
              <a:latin typeface="Calibri"/>
            </a:rPr>
            <a:t>утверждении Правил </a:t>
          </a:r>
          <a:r>
            <a:rPr lang="ru-RU" sz="1800" kern="1200" spc="-1" dirty="0" smtClean="0">
              <a:solidFill>
                <a:schemeClr val="accent5">
                  <a:lumMod val="50000"/>
                </a:schemeClr>
              </a:solidFill>
              <a:latin typeface="Calibri"/>
            </a:rPr>
            <a:t>персонифицированного финансирования дополнительного образования детей на территории Кировской области</a:t>
          </a:r>
          <a:endParaRPr lang="ru-RU" sz="1800" kern="1200" spc="-1" dirty="0">
            <a:solidFill>
              <a:schemeClr val="accent5">
                <a:lumMod val="50000"/>
              </a:schemeClr>
            </a:solidFill>
            <a:latin typeface="Arial"/>
          </a:endParaRPr>
        </a:p>
      </dsp:txBody>
      <dsp:txXfrm>
        <a:off x="584652" y="1472764"/>
        <a:ext cx="9001907" cy="799138"/>
      </dsp:txXfrm>
    </dsp:sp>
    <dsp:sp modelId="{51103FC6-B499-4D4A-BD3C-BFA4C232F0D1}">
      <dsp:nvSpPr>
        <dsp:cNvPr id="0" name=""/>
        <dsp:cNvSpPr/>
      </dsp:nvSpPr>
      <dsp:spPr>
        <a:xfrm>
          <a:off x="0" y="3233133"/>
          <a:ext cx="10828421" cy="75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FBEB45-D5E0-42A0-84B9-018A19380C7C}">
      <dsp:nvSpPr>
        <dsp:cNvPr id="0" name=""/>
        <dsp:cNvSpPr/>
      </dsp:nvSpPr>
      <dsp:spPr>
        <a:xfrm>
          <a:off x="541421" y="2790333"/>
          <a:ext cx="9088369" cy="8856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86502" tIns="0" rIns="286502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pc="-1" dirty="0" smtClean="0">
              <a:solidFill>
                <a:schemeClr val="accent5">
                  <a:lumMod val="50000"/>
                </a:schemeClr>
              </a:solidFill>
              <a:latin typeface="Calibri"/>
            </a:rPr>
            <a:t>Распоряжение  министерства образования Кировской области № 1046 от 07.09.2020 «О </a:t>
          </a:r>
          <a:r>
            <a:rPr lang="ru-RU" sz="1800" b="1" kern="1200" spc="-1" dirty="0" smtClean="0">
              <a:solidFill>
                <a:schemeClr val="accent5">
                  <a:lumMod val="50000"/>
                </a:schemeClr>
              </a:solidFill>
              <a:latin typeface="Calibri"/>
            </a:rPr>
            <a:t>внесении изменений</a:t>
          </a:r>
          <a:r>
            <a:rPr lang="ru-RU" sz="1800" kern="1200" spc="-1" dirty="0" smtClean="0">
              <a:solidFill>
                <a:schemeClr val="accent5">
                  <a:lumMod val="50000"/>
                </a:schemeClr>
              </a:solidFill>
              <a:latin typeface="Calibri"/>
            </a:rPr>
            <a:t> в распоряжение министерства образования Кировской области №385 от 30.07.20</a:t>
          </a:r>
          <a:endParaRPr lang="ru-RU" sz="1800" kern="1200" spc="-1" dirty="0">
            <a:solidFill>
              <a:schemeClr val="accent5">
                <a:lumMod val="50000"/>
              </a:schemeClr>
            </a:solidFill>
            <a:latin typeface="Arial"/>
          </a:endParaRPr>
        </a:p>
      </dsp:txBody>
      <dsp:txXfrm>
        <a:off x="584652" y="2833564"/>
        <a:ext cx="9001907" cy="799138"/>
      </dsp:txXfrm>
    </dsp:sp>
    <dsp:sp modelId="{A07B91EA-4C78-487F-BB69-531C3572AC8F}">
      <dsp:nvSpPr>
        <dsp:cNvPr id="0" name=""/>
        <dsp:cNvSpPr/>
      </dsp:nvSpPr>
      <dsp:spPr>
        <a:xfrm>
          <a:off x="0" y="4593933"/>
          <a:ext cx="10828421" cy="75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5C41B4-EAFE-44A3-BBF2-E9558ED68F25}">
      <dsp:nvSpPr>
        <dsp:cNvPr id="0" name=""/>
        <dsp:cNvSpPr/>
      </dsp:nvSpPr>
      <dsp:spPr>
        <a:xfrm>
          <a:off x="541421" y="4151133"/>
          <a:ext cx="9088369" cy="885600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86502" tIns="0" rIns="286502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spc="-1" dirty="0" smtClean="0">
              <a:solidFill>
                <a:schemeClr val="bg1"/>
              </a:solidFill>
              <a:latin typeface="Calibri"/>
            </a:rPr>
            <a:t>Нормативно-правовые акты муниципалитета</a:t>
          </a:r>
          <a:endParaRPr lang="ru-RU" sz="2000" b="1" kern="1200" spc="-1" dirty="0">
            <a:solidFill>
              <a:schemeClr val="bg1"/>
            </a:solidFill>
            <a:latin typeface="Arial"/>
          </a:endParaRPr>
        </a:p>
      </dsp:txBody>
      <dsp:txXfrm>
        <a:off x="584652" y="4194364"/>
        <a:ext cx="9001907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140B2-6789-4717-B55B-D1C90C20AA4E}">
      <dsp:nvSpPr>
        <dsp:cNvPr id="0" name=""/>
        <dsp:cNvSpPr/>
      </dsp:nvSpPr>
      <dsp:spPr>
        <a:xfrm>
          <a:off x="1252647" y="173331"/>
          <a:ext cx="4077219" cy="3921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выбора</a:t>
          </a:r>
          <a:endParaRPr lang="ru-RU" sz="3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9742" y="747559"/>
        <a:ext cx="2883029" cy="2772617"/>
      </dsp:txXfrm>
    </dsp:sp>
    <dsp:sp modelId="{37E1B7C6-BB98-4B4F-9AB7-17EEC7613BEF}">
      <dsp:nvSpPr>
        <dsp:cNvPr id="0" name=""/>
        <dsp:cNvSpPr/>
      </dsp:nvSpPr>
      <dsp:spPr>
        <a:xfrm>
          <a:off x="3772534" y="6721"/>
          <a:ext cx="436089" cy="4360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58A03-9701-49AF-9394-C5699D12CE05}">
      <dsp:nvSpPr>
        <dsp:cNvPr id="0" name=""/>
        <dsp:cNvSpPr/>
      </dsp:nvSpPr>
      <dsp:spPr>
        <a:xfrm>
          <a:off x="5836931" y="1387393"/>
          <a:ext cx="315763" cy="3160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1E054-4E14-4A3C-8FD7-E331831CBF20}">
      <dsp:nvSpPr>
        <dsp:cNvPr id="0" name=""/>
        <dsp:cNvSpPr/>
      </dsp:nvSpPr>
      <dsp:spPr>
        <a:xfrm>
          <a:off x="4824914" y="722468"/>
          <a:ext cx="727235" cy="7279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998EE-8292-4D8A-BD07-34005A861055}">
      <dsp:nvSpPr>
        <dsp:cNvPr id="0" name=""/>
        <dsp:cNvSpPr/>
      </dsp:nvSpPr>
      <dsp:spPr>
        <a:xfrm>
          <a:off x="4059784" y="3979351"/>
          <a:ext cx="436089" cy="4360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3BA80-9981-4FF3-880F-1CE3EC340CE2}">
      <dsp:nvSpPr>
        <dsp:cNvPr id="0" name=""/>
        <dsp:cNvSpPr/>
      </dsp:nvSpPr>
      <dsp:spPr>
        <a:xfrm>
          <a:off x="2829618" y="626489"/>
          <a:ext cx="315763" cy="31606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038ED-4D49-4EDE-B15C-15C8464285AB}">
      <dsp:nvSpPr>
        <dsp:cNvPr id="0" name=""/>
        <dsp:cNvSpPr/>
      </dsp:nvSpPr>
      <dsp:spPr>
        <a:xfrm>
          <a:off x="1834197" y="2434489"/>
          <a:ext cx="315763" cy="3160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A8A02-2C89-48BF-8CE6-A60E10B85FF0}">
      <dsp:nvSpPr>
        <dsp:cNvPr id="0" name=""/>
        <dsp:cNvSpPr/>
      </dsp:nvSpPr>
      <dsp:spPr>
        <a:xfrm>
          <a:off x="1068983" y="1597491"/>
          <a:ext cx="699808" cy="6995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1468" y="1699943"/>
        <a:ext cx="494838" cy="494680"/>
      </dsp:txXfrm>
    </dsp:sp>
    <dsp:sp modelId="{0216D922-81A6-4D5D-A58E-27AB7D449BD0}">
      <dsp:nvSpPr>
        <dsp:cNvPr id="0" name=""/>
        <dsp:cNvSpPr/>
      </dsp:nvSpPr>
      <dsp:spPr>
        <a:xfrm>
          <a:off x="3331340" y="640231"/>
          <a:ext cx="436089" cy="4360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CA08A-F96D-4CB0-9153-C76DB40E8511}">
      <dsp:nvSpPr>
        <dsp:cNvPr id="0" name=""/>
        <dsp:cNvSpPr/>
      </dsp:nvSpPr>
      <dsp:spPr>
        <a:xfrm>
          <a:off x="459567" y="2953939"/>
          <a:ext cx="788315" cy="7883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B6B90-E15C-43B1-AA4C-B5E7178D319C}">
      <dsp:nvSpPr>
        <dsp:cNvPr id="0" name=""/>
        <dsp:cNvSpPr/>
      </dsp:nvSpPr>
      <dsp:spPr>
        <a:xfrm>
          <a:off x="6177874" y="462819"/>
          <a:ext cx="954741" cy="95443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17693" y="602593"/>
        <a:ext cx="675103" cy="674888"/>
      </dsp:txXfrm>
    </dsp:sp>
    <dsp:sp modelId="{0573F4D7-AEF7-4E68-9811-7BC64AB24956}">
      <dsp:nvSpPr>
        <dsp:cNvPr id="0" name=""/>
        <dsp:cNvSpPr/>
      </dsp:nvSpPr>
      <dsp:spPr>
        <a:xfrm>
          <a:off x="2619389" y="4158054"/>
          <a:ext cx="436089" cy="4360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34D0B-AC27-4AD7-94DD-D7F8A81B12F0}">
      <dsp:nvSpPr>
        <dsp:cNvPr id="0" name=""/>
        <dsp:cNvSpPr/>
      </dsp:nvSpPr>
      <dsp:spPr>
        <a:xfrm>
          <a:off x="159847" y="3892065"/>
          <a:ext cx="315763" cy="3160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C03FF-F371-4D25-A161-7FD1173AD0E2}">
      <dsp:nvSpPr>
        <dsp:cNvPr id="0" name=""/>
        <dsp:cNvSpPr/>
      </dsp:nvSpPr>
      <dsp:spPr>
        <a:xfrm>
          <a:off x="1768817" y="3786999"/>
          <a:ext cx="315763" cy="3160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8D3B2-E9DF-476B-94E5-17095AE2703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72B1-4F4C-4EB7-9226-8B6A483A8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00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43.pfdo.ru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strike="noStrike" spc="-1" dirty="0" smtClean="0">
                <a:latin typeface="Arial"/>
              </a:rPr>
              <a:t>В рамках Федерального проекта «Успех каждого ребенка» национального проекта «Образование» в 2020 году в Кировской области внедряется </a:t>
            </a:r>
            <a:r>
              <a:rPr lang="ru-RU" sz="1200" b="1" strike="noStrike" spc="-1" dirty="0" smtClean="0">
                <a:latin typeface="Arial"/>
              </a:rPr>
              <a:t>система персонифицированного финансирования дополнительного образования</a:t>
            </a:r>
            <a:r>
              <a:rPr lang="ru-RU" sz="1200" b="0" strike="noStrike" spc="-1" dirty="0" smtClean="0">
                <a:latin typeface="Arial"/>
              </a:rPr>
              <a:t> детей (ПФДО), которая предусматривает использование </a:t>
            </a:r>
            <a:r>
              <a:rPr lang="ru-RU" sz="1200" b="1" strike="noStrike" spc="-1" dirty="0" smtClean="0">
                <a:latin typeface="Arial"/>
              </a:rPr>
              <a:t>Сертификата дополнительного образования </a:t>
            </a:r>
            <a:r>
              <a:rPr lang="ru-RU" sz="1200" b="0" strike="noStrike" spc="-1" dirty="0" smtClean="0">
                <a:latin typeface="Arial"/>
              </a:rPr>
              <a:t>для обучения по дополнительным общеобразовательным программам в любых организациях, входящих в систему ПФДО.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72B1-4F4C-4EB7-9226-8B6A483A8D8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36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сотрудничестве с педагогом-психологом классный руководитель выстраивает работу по определению интересов и склонностей обучающихся с использованием различных методик. Представленные в методических рекомендациях методики выявления склонностей выполняют следующие функции: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диагностическую. Позволяют оценить степень выраженности у ребёнка различных видов одарённости, определить, какой вид одарённости у него преобладает в настоящее время, увидеть индивидуальный, свойственный конкретному ученику, «портрет развития дарований».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развивающую. Полученные результаты можно рассматривать как программу дальнейшего развития ребенка, обратить внимание на то, чего, может быть, раньше не замечали, усилить внимание к тем сторонам, которые представляются наиболее ценными.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этого методики помогут в решении коррекционно-педагогических задач.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Следует учитывать и возраст обучающихся. Так, например, при изучении направленности интересов младших школьников следует иметь в виду, что интересы у большинства детей данного возраста не четко дифференцированы и не устойчивы.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Классный руководитель может столкнуться с тем, что у некоторых детей интересы во всех сферах могут быть одинаково хорошо выражены, а может быть и обратная ситуация, ученик проявляет недостаточный интерес ко всем направлениям деятельности. И в том и в другом случае необходим индивидуальный подход к обучающимся.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72B1-4F4C-4EB7-9226-8B6A483A8D8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16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Особое значение выбор программ дополнительного образования приобретает для школьников 8-11 классов. Потому как в данном возрасте обучающийся подходит к выбору профессии. С целью оказания помощи в выявлении профессиональных склонностей вузы, центры занятости населения проводят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профориентационное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тестирование и консультирование обучающихся. Результаты такого тестирования позволяют специалистам выявить структуру интеллекта учащегося, особенности внимания и скорость обработки информации, особенности личности и межличностного взаимодействия, ценности и установки в сфере труда.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72B1-4F4C-4EB7-9226-8B6A483A8D8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58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после того, как ребенок понял, что ему действительно интересно, чем он хотел бы заниматься, вместе с классным руководителем он снова возвращается к навигатору дополнительного образования, целенаправленно выбирая программы дополнительного образования.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Деятельность классного руководителя не должна ограничиваться только помощью в выборе программ дополнительного образования. Необходимо в течение года отслеживать ситуацию. Мы как педагоги понимаем, что у детей разные темперамент, характер, может произойти смена интересов. И классный руководитель, проявляя педагогический такт, будет содействовать новому выбору обучающегося.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72B1-4F4C-4EB7-9226-8B6A483A8D8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9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Классный руководитель знакомит обучающихся с региональным информационным навигатором дополнительного образования, с помощью которого обучающиеся могут определиться с конкретными программой и организацией дополнительного образования из предложенного спектра с учетом возраста, удаленности от дома и других параметров.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навигатором может быть выстроена в рамках классного часа через практическую работу на сайте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https://43.pfdo.ru/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игровые задания в формате веб-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квеста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региональному навигатору. 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72B1-4F4C-4EB7-9226-8B6A483A8D8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59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strike="noStrike" spc="-1" dirty="0" smtClean="0">
                <a:latin typeface="Arial"/>
              </a:rPr>
              <a:t>Важно отметить, что оплачиваться средствами сертификата  будут не все платные программы, а только те, которые пройдут сертификацию и будут включены в </a:t>
            </a:r>
            <a:r>
              <a:rPr lang="ru-RU" sz="1200" b="1" strike="noStrike" spc="-1" dirty="0" smtClean="0">
                <a:latin typeface="Arial"/>
              </a:rPr>
              <a:t>Навигатор дополнительного образования </a:t>
            </a:r>
            <a:r>
              <a:rPr lang="ru-RU" sz="1200" b="0" strike="noStrike" spc="-1" dirty="0" smtClean="0">
                <a:latin typeface="Arial"/>
              </a:rPr>
              <a:t>Кировской области, расположенный по адресу </a:t>
            </a:r>
            <a:r>
              <a:rPr lang="ru-RU" sz="1200" b="1" strike="noStrike" spc="-1" dirty="0" smtClean="0">
                <a:latin typeface="Arial"/>
              </a:rPr>
              <a:t>43.</a:t>
            </a:r>
            <a:r>
              <a:rPr lang="en-US" sz="1200" b="1" strike="noStrike" spc="-1" dirty="0" smtClean="0">
                <a:latin typeface="Arial"/>
              </a:rPr>
              <a:t>pfdo.ru</a:t>
            </a:r>
            <a:endParaRPr lang="ru-RU" sz="1200" b="0" strike="noStrike" spc="-1" dirty="0" smtClean="0">
              <a:latin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72B1-4F4C-4EB7-9226-8B6A483A8D8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baseline="0" dirty="0" smtClean="0"/>
              <a:t> слайдам 16-20 текст можно взять из Методических рекомендаций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Приложение 2. Информационные материалы по персональному финансированию дополнительного образования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8-30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72B1-4F4C-4EB7-9226-8B6A483A8D8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170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слаженная работа классного руководителя, педагогического коллектива школы, педагогов дополнительного образования, родителей предоставляет каждому обучающемуся возможность для самореализации и раскрытия своих способностей. Получая качественное образование, ребенок увеличивает шансы стать успешным в жизни.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72B1-4F4C-4EB7-9226-8B6A483A8D8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800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Если у вас остались вопросы по получению и использованию сертификата дополнительного образования  вы можете обратиться ….. </a:t>
            </a:r>
            <a:r>
              <a:rPr lang="ru-RU" sz="2000" b="0" i="1" strike="noStrike" spc="-1">
                <a:latin typeface="Arial"/>
              </a:rPr>
              <a:t>(здесь необходимо указать адреса и телефоны вашего муниципалитета, по которым родители могут задать вопросы по ПФДО)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8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66C32ED-8EBF-4903-B8A4-AD728E3058A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22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1920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 dirty="0" smtClean="0">
                <a:latin typeface="Arial"/>
              </a:rPr>
              <a:t>В 2020 году в 24 муниципалитетах дети смогут воспользоваться сертификатом как для посещения бюджетных программ в муниципальных и государственных образовательных учреждениях, так и для оплаты программ, которые раньше оплачивали сами родители в том числе у частных некоммерческих организаций и индивидуальных предпринимателей. </a:t>
            </a: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 dirty="0" smtClean="0">
                <a:latin typeface="Arial"/>
              </a:rPr>
              <a:t>В остальных  муниципалитетах  (21)   возможность использовать сертификат с оплатой появится в 2021 году, в  2020 году сертификат будет приниматься только для обучения по бюджетным программам в муниципальных и государственных  образовательных учреждениях.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72B1-4F4C-4EB7-9226-8B6A483A8D8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2000" b="0" i="1" strike="noStrike" spc="-1">
                <a:latin typeface="Arial"/>
              </a:rPr>
              <a:t>На слайде представлены нормативно- правовые документы регионального уровня регулирующие внедрение ПФДО на территории Кировской области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"/>
              </a:rPr>
              <a:t>ВНИМАНИЕ! Необходимо дополнить перечень документами муниципалитета!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8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88B36D9-0A18-4795-9427-5080B0D5EC2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5136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>
                <a:latin typeface="Arial"/>
              </a:rPr>
              <a:t>Сертификат дополнительного образования  нематериален. Это реестровая запись в информационной системе ПФДО.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>
                <a:latin typeface="Arial"/>
              </a:rPr>
              <a:t>Сертификат  присваивается  детям от 5  лет 1 раз и действует до 18 – </a:t>
            </a:r>
            <a:r>
              <a:rPr lang="ru-RU" sz="2000" b="0" strike="noStrike" spc="-1" dirty="0" err="1">
                <a:latin typeface="Arial"/>
              </a:rPr>
              <a:t>летия</a:t>
            </a:r>
            <a:r>
              <a:rPr lang="ru-RU" sz="2000" b="0" strike="noStrike" spc="-1" dirty="0">
                <a:latin typeface="Arial"/>
              </a:rPr>
              <a:t> ребенка.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>
                <a:latin typeface="Arial"/>
              </a:rPr>
              <a:t>Сертификат  можно использовать только для оплаты дополнительного образования в системе ПФДО, нельзя обналичить.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>
                <a:latin typeface="Arial"/>
              </a:rPr>
              <a:t>Сертификат  имеет два статуса: 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1" strike="noStrike" spc="-1" dirty="0">
                <a:latin typeface="Arial"/>
              </a:rPr>
              <a:t>статус учета</a:t>
            </a:r>
            <a:r>
              <a:rPr lang="ru-RU" sz="2000" b="0" strike="noStrike" spc="-1" dirty="0">
                <a:latin typeface="Arial"/>
              </a:rPr>
              <a:t>, если ребенок обучается по бюджетным программам муниципальных и государственных организаций</a:t>
            </a:r>
          </a:p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2000" b="1" strike="noStrike" spc="-1" dirty="0">
                <a:latin typeface="Arial"/>
              </a:rPr>
              <a:t>статус финансирования</a:t>
            </a:r>
            <a:r>
              <a:rPr lang="ru-RU" sz="2000" b="0" strike="noStrike" spc="-1" dirty="0">
                <a:latin typeface="Arial"/>
              </a:rPr>
              <a:t>, если ребенок выбирает для обучения сертифицированную программу за счет средств сертификата (</a:t>
            </a:r>
            <a:r>
              <a:rPr lang="ru-RU" sz="2000" b="0" i="1" strike="noStrike" spc="-1" dirty="0">
                <a:latin typeface="Arial"/>
              </a:rPr>
              <a:t>внедряется в 2020году только в 24 муниципалитетах, в остальных в 2021году</a:t>
            </a:r>
            <a:r>
              <a:rPr lang="ru-RU" sz="2000" b="0" strike="noStrike" spc="-1" dirty="0">
                <a:latin typeface="Arial"/>
              </a:rPr>
              <a:t>)</a:t>
            </a:r>
          </a:p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7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8CA19A8-8A03-43AB-A2A5-16B24C0637D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9534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Финансирование дополнительного образования в рамках государственного или муниципального задания осуществляется за счет средств соответствующих бюджетов. Реализация программ дополнительного образования осуществляется государственными, муниципальными организациями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сверх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госзадания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частными некоммерческими организациями, индивидуальными предпринимателями, и финансируется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счет средств местных бюджетов, выделенных на ПФДО.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72B1-4F4C-4EB7-9226-8B6A483A8D8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>
                <a:latin typeface="Arial"/>
              </a:rPr>
              <a:t>  ВНИМАНИЕ! Эта информация относится к муниципалитетам (24), внедряющим систему ПФДО (сертификаты в статусе  финансирования) в 2020году.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>
                <a:latin typeface="Arial"/>
              </a:rPr>
              <a:t> 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>
                <a:latin typeface="Arial"/>
              </a:rPr>
              <a:t>В </a:t>
            </a:r>
            <a:r>
              <a:rPr lang="ru-RU" sz="2000" b="1" strike="noStrike" spc="-1" dirty="0">
                <a:latin typeface="Arial"/>
              </a:rPr>
              <a:t>личном кабинете родителей </a:t>
            </a:r>
            <a:r>
              <a:rPr lang="ru-RU" sz="2000" b="0" strike="noStrike" spc="-1" dirty="0">
                <a:latin typeface="Arial"/>
              </a:rPr>
              <a:t>в информационной системе ПФДО будет отражаться информация: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>
                <a:latin typeface="Arial"/>
              </a:rPr>
              <a:t> о  программах, которые посещает ребенок,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>
                <a:latin typeface="Arial"/>
              </a:rPr>
              <a:t> о договорах на обучение, заключенных с организациями, 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>
                <a:latin typeface="Arial"/>
              </a:rPr>
              <a:t> об остатке средств сертификата на виртуальном счете ребенка. 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>
                <a:latin typeface="Arial"/>
              </a:rPr>
              <a:t> Ежемесячно с виртуального счета ребенка будут списываться пропорционально средства за обучение по программе.</a:t>
            </a:r>
          </a:p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>
                <a:latin typeface="Arial"/>
              </a:rPr>
              <a:t>ВАЖНО!  При выборе сертифицированных программ обратить внимание на </a:t>
            </a:r>
            <a:r>
              <a:rPr lang="ru-RU" sz="2000" b="1" strike="noStrike" spc="-1" dirty="0">
                <a:latin typeface="Arial"/>
              </a:rPr>
              <a:t>стоимость программы</a:t>
            </a:r>
            <a:r>
              <a:rPr lang="ru-RU" sz="2000" b="0" strike="noStrike" spc="-1" dirty="0">
                <a:latin typeface="Arial"/>
              </a:rPr>
              <a:t>.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>
                <a:latin typeface="Arial"/>
              </a:rPr>
              <a:t> В случае если стоимость сертифицированной программы превышает </a:t>
            </a:r>
            <a:r>
              <a:rPr lang="ru-RU" sz="2000" b="1" strike="noStrike" spc="-1" dirty="0">
                <a:latin typeface="Arial"/>
              </a:rPr>
              <a:t>номинал сертификата</a:t>
            </a:r>
            <a:r>
              <a:rPr lang="ru-RU" sz="2000" b="0" strike="noStrike" spc="-1" dirty="0">
                <a:latin typeface="Arial"/>
              </a:rPr>
              <a:t>, разница будет погашаться </a:t>
            </a:r>
            <a:r>
              <a:rPr lang="ru-RU" sz="2000" b="1" strike="noStrike" spc="-1" dirty="0">
                <a:latin typeface="Arial"/>
              </a:rPr>
              <a:t>родительской доплатой.</a:t>
            </a: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>
                <a:latin typeface="Arial"/>
              </a:rPr>
              <a:t>Каждый муниципалитет устанавливает </a:t>
            </a:r>
            <a:r>
              <a:rPr lang="ru-RU" sz="2000" b="1" strike="noStrike" spc="-1" dirty="0">
                <a:latin typeface="Arial"/>
              </a:rPr>
              <a:t>количество сертификатов в статусе финансирования </a:t>
            </a:r>
            <a:r>
              <a:rPr lang="ru-RU" sz="2000" b="0" strike="noStrike" spc="-1" dirty="0">
                <a:latin typeface="Arial"/>
              </a:rPr>
              <a:t>и их </a:t>
            </a:r>
            <a:r>
              <a:rPr lang="ru-RU" sz="2000" b="1" strike="noStrike" spc="-1" dirty="0">
                <a:latin typeface="Arial"/>
              </a:rPr>
              <a:t>номинал</a:t>
            </a:r>
            <a:r>
              <a:rPr lang="ru-RU" sz="2000" b="0" strike="noStrike" spc="-1" dirty="0">
                <a:latin typeface="Arial"/>
              </a:rPr>
              <a:t>. </a:t>
            </a:r>
            <a:r>
              <a:rPr lang="ru-RU" sz="2000" b="0" i="1" strike="noStrike" spc="-1" dirty="0">
                <a:latin typeface="Arial"/>
              </a:rPr>
              <a:t>(здесь нужно уточнить номинал сертификата в вашем муниципалитете и количество таких сертификатов). </a:t>
            </a: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>
                <a:latin typeface="Arial"/>
              </a:rPr>
              <a:t>Так же  муниципалитет устанавливает </a:t>
            </a:r>
            <a:r>
              <a:rPr lang="ru-RU" sz="2000" b="1" strike="noStrike" spc="-1" dirty="0">
                <a:latin typeface="Arial"/>
              </a:rPr>
              <a:t>количество программ</a:t>
            </a:r>
            <a:r>
              <a:rPr lang="ru-RU" sz="2000" b="0" strike="noStrike" spc="-1" dirty="0">
                <a:latin typeface="Arial"/>
              </a:rPr>
              <a:t> дополнительного образования, которые  ребенок </a:t>
            </a:r>
            <a:r>
              <a:rPr lang="ru-RU" sz="2000" b="1" strike="noStrike" spc="-1" dirty="0">
                <a:latin typeface="Arial"/>
              </a:rPr>
              <a:t>может  посещать одновременно</a:t>
            </a:r>
            <a:r>
              <a:rPr lang="ru-RU" sz="2000" b="0" strike="noStrike" spc="-1" dirty="0">
                <a:latin typeface="Arial"/>
              </a:rPr>
              <a:t>. </a:t>
            </a:r>
            <a:r>
              <a:rPr lang="ru-RU" sz="2000" b="0" i="1" strike="noStrike" spc="-1" dirty="0">
                <a:latin typeface="Arial"/>
              </a:rPr>
              <a:t>(Здесь нужно уточнить данные в вашем муниципалитете)</a:t>
            </a: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7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D02AE7B-39BA-4A37-8974-5072EC4C4B9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4504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Общеобразовательные организации, наравне с организациями дополнительного образования, региональным модельным центром, муниципальными опорными центрами, включаются как в процесс информирования обучающихся и родителей, так и в процесс выбора ребенком программ дополнительного образования.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Информационные материалы: нормативные документы, инструкции, ссылки, памятки, контакты необходимо разместить на официальных сайтах образовательных организаций, на информационных стендах, дать объявление в электронном дневнике, подготовить памятки и буклеты в бумажном варианте 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72B1-4F4C-4EB7-9226-8B6A483A8D8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53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понимания алгоритма получения и использования сертификатов персонифицированного финансирования дополнительного образования необходимо проводить информирование и консультирование родителей, применяя оптимальные формы взаимодействия (родительские собрания, групповые и индивидуальные встречи-консультации, в том числе с привлечением специалистов), как очно, так и дистанционно. В этом направлении школа и организации дополнительного образования должны работать параллельно для более широкого охвата аудитории.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также провести анкетирование родителей с целью выяснить, кто из детей записан в кружки и секции, кто определился с выбором программы дополнительного образования, а кому требуется квалифицированная помощь.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необходимости для консультации привлекаются психологи, социальные педагоги, а также для более подробного разъяснения программ дополнительного образования и возможностей обучения в учреждениях дополнительного образования можно пригласить руководителей и педагогов этих организаций.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Особое внимание классным руководителям необходимо обратить на обучающихся с ограниченными возможностями здоровья и обучающихся, находящихся в неблагоприятных социальных условиях, и выстроить систему работы с родителями данных категорий обучающихся в том числе в сотрудничестве с психологом и социальным педагогом.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72B1-4F4C-4EB7-9226-8B6A483A8D8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57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важно при работе с классным коллективном и индивидуальной работе с обучающимся путем педагогического наблюдения, через беседы, анкетирование и консультации помочь школьникам определить свои склонности и способности, так как между интересами и склонностями, способностями и одаренностью существует тесная связь. Ребенок интересуется, как правило, той наукой или сферой деятельности, в которой он наиболее успешен, за достижения в которой его часто поощряют взрослые и сверстники. Таким образом, склонности выступают как индикатор способностей и одаренности с одной стороны, как точка развития – с другой.</a:t>
            </a:r>
          </a:p>
          <a:p>
            <a:pPr latinLnBrk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72B1-4F4C-4EB7-9226-8B6A483A8D8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5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DE9-B912-4EA7-8B3F-8F425174ED5B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9CD3-33F2-4B60-8BC9-417685FA6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3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DE9-B912-4EA7-8B3F-8F425174ED5B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9CD3-33F2-4B60-8BC9-417685FA6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8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DE9-B912-4EA7-8B3F-8F425174ED5B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9CD3-33F2-4B60-8BC9-417685FA6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58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DE9-B912-4EA7-8B3F-8F425174ED5B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9CD3-33F2-4B60-8BC9-417685FA6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6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DE9-B912-4EA7-8B3F-8F425174ED5B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9CD3-33F2-4B60-8BC9-417685FA6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1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DE9-B912-4EA7-8B3F-8F425174ED5B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9CD3-33F2-4B60-8BC9-417685FA6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DE9-B912-4EA7-8B3F-8F425174ED5B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9CD3-33F2-4B60-8BC9-417685FA6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7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DE9-B912-4EA7-8B3F-8F425174ED5B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9CD3-33F2-4B60-8BC9-417685FA6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4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DE9-B912-4EA7-8B3F-8F425174ED5B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9CD3-33F2-4B60-8BC9-417685FA6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36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DE9-B912-4EA7-8B3F-8F425174ED5B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9CD3-33F2-4B60-8BC9-417685FA6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8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DE9-B912-4EA7-8B3F-8F425174ED5B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9CD3-33F2-4B60-8BC9-417685FA6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18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27DE9-B912-4EA7-8B3F-8F425174ED5B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B9CD3-33F2-4B60-8BC9-417685FA6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44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8" Target="../media/image14.png" Type="http://schemas.openxmlformats.org/officeDocument/2006/relationships/image"/><Relationship Id="rId3" Target="../diagrams/data2.xml" Type="http://schemas.openxmlformats.org/officeDocument/2006/relationships/diagramData"/><Relationship Id="rId7" Target="../diagrams/drawing2.xml" Type="http://schemas.microsoft.com/office/2007/relationships/diagramDrawing"/><Relationship Id="rId2" Target="../notesSlides/notesSlide13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diagrams/colors2.xml" Type="http://schemas.openxmlformats.org/officeDocument/2006/relationships/diagramColors"/><Relationship Id="rId5" Target="../diagrams/quickStyle2.xml" Type="http://schemas.openxmlformats.org/officeDocument/2006/relationships/diagramQuickStyle"/><Relationship Id="rId4" Target="../diagrams/layout2.xml" Type="http://schemas.openxmlformats.org/officeDocument/2006/relationships/diagramLayout"/><Relationship Id="rId9" Target="../media/image15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1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1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5410" t="81125" r="76770" b="5530"/>
          <a:stretch/>
        </p:blipFill>
        <p:spPr>
          <a:xfrm>
            <a:off x="9053083" y="2536451"/>
            <a:ext cx="1820166" cy="1954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866" y="409818"/>
            <a:ext cx="7239895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персонифицированного финансирования дополнительного образования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5643" y="1833578"/>
            <a:ext cx="4036189" cy="1021556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800" dirty="0" smtClean="0">
                <a:solidFill>
                  <a:srgbClr val="0070C0"/>
                </a:solidFill>
              </a:rPr>
              <a:t>Дополнительное образование детей с 5 до 18 лет в Кировской области за счет государства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t="15689" r="49080" b="22140"/>
          <a:stretch/>
        </p:blipFill>
        <p:spPr>
          <a:xfrm>
            <a:off x="330116" y="1710465"/>
            <a:ext cx="2789148" cy="4883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45643" y="3497057"/>
            <a:ext cx="4036189" cy="715089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800" dirty="0" smtClean="0">
                <a:solidFill>
                  <a:srgbClr val="0070C0"/>
                </a:solidFill>
              </a:rPr>
              <a:t>СЕРТИФИКАТ </a:t>
            </a:r>
          </a:p>
          <a:p>
            <a:pPr algn="ctr">
              <a:lnSpc>
                <a:spcPct val="100000"/>
              </a:lnSpc>
            </a:pPr>
            <a:r>
              <a:rPr lang="ru-RU" sz="1800" dirty="0" smtClean="0">
                <a:solidFill>
                  <a:srgbClr val="0070C0"/>
                </a:solidFill>
              </a:rPr>
              <a:t>дополнительного образования 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45642" y="4823236"/>
            <a:ext cx="4036190" cy="13280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права ребенку обучаться по программам дополнительного образования 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государства</a:t>
            </a:r>
            <a:endParaRPr lang="ru-RU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16200000">
            <a:off x="6036142" y="4361182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53083" y="4619569"/>
            <a:ext cx="1922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43.pfdo.ru</a:t>
            </a:r>
          </a:p>
        </p:txBody>
      </p:sp>
      <p:sp>
        <p:nvSpPr>
          <p:cNvPr id="14" name="Стрелка влево 13"/>
          <p:cNvSpPr/>
          <p:nvPr/>
        </p:nvSpPr>
        <p:spPr>
          <a:xfrm rot="16200000">
            <a:off x="6036143" y="3016476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3109422" y="130514"/>
            <a:ext cx="6288020" cy="715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обучающимися</a:t>
            </a:r>
          </a:p>
          <a:p>
            <a:pPr algn="ctr"/>
            <a:endParaRPr lang="ru-RU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6112" y="914399"/>
            <a:ext cx="11965141" cy="5703521"/>
            <a:chOff x="154288" y="914399"/>
            <a:chExt cx="11965141" cy="5703521"/>
          </a:xfrm>
        </p:grpSpPr>
        <p:sp>
          <p:nvSpPr>
            <p:cNvPr id="91" name="Скругленный прямоугольник 90"/>
            <p:cNvSpPr/>
            <p:nvPr/>
          </p:nvSpPr>
          <p:spPr>
            <a:xfrm>
              <a:off x="154288" y="1363344"/>
              <a:ext cx="1211874" cy="4891094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231698" y="1025050"/>
              <a:ext cx="11538672" cy="5529901"/>
              <a:chOff x="155009" y="1229767"/>
              <a:chExt cx="11538672" cy="552990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906793" y="1844242"/>
                <a:ext cx="2474138" cy="4484965"/>
              </a:xfrm>
              <a:prstGeom prst="roundRect">
                <a:avLst/>
              </a:prstGeom>
              <a:ln w="57150" cmpd="thinThick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ct val="100000"/>
                  </a:lnSpc>
                  <a:defRPr sz="14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endParaRPr lang="ru-RU" sz="1600" dirty="0" smtClean="0"/>
              </a:p>
              <a:p>
                <a:r>
                  <a:rPr lang="ru-RU" sz="1600" dirty="0" smtClean="0"/>
                  <a:t>Педагогическое наблюдение</a:t>
                </a:r>
                <a:endParaRPr lang="ru-RU" sz="1600" dirty="0"/>
              </a:p>
              <a:p>
                <a:endParaRPr lang="ru-RU" sz="1600" dirty="0" smtClean="0"/>
              </a:p>
              <a:p>
                <a:r>
                  <a:rPr lang="ru-RU" sz="1600" dirty="0" smtClean="0"/>
                  <a:t>Беседы </a:t>
                </a:r>
              </a:p>
              <a:p>
                <a:endParaRPr lang="ru-RU" sz="1600" dirty="0"/>
              </a:p>
              <a:p>
                <a:r>
                  <a:rPr lang="ru-RU" sz="1600" dirty="0" smtClean="0"/>
                  <a:t>Анкетирование</a:t>
                </a:r>
                <a:endParaRPr lang="ru-RU" sz="1600" dirty="0"/>
              </a:p>
              <a:p>
                <a:endParaRPr lang="ru-RU" sz="1600" dirty="0" smtClean="0"/>
              </a:p>
              <a:p>
                <a:r>
                  <a:rPr lang="ru-RU" sz="1600" dirty="0" smtClean="0"/>
                  <a:t>Работа с учителями-предметниками</a:t>
                </a:r>
              </a:p>
              <a:p>
                <a:endParaRPr lang="ru-RU" sz="1600" dirty="0" smtClean="0"/>
              </a:p>
              <a:p>
                <a:r>
                  <a:rPr lang="ru-RU" sz="1600" dirty="0" smtClean="0"/>
                  <a:t>Консультации </a:t>
                </a:r>
                <a:r>
                  <a:rPr lang="ru-RU" sz="1600" dirty="0"/>
                  <a:t>психологов</a:t>
                </a:r>
              </a:p>
              <a:p>
                <a:endParaRPr lang="ru-RU" sz="1600" dirty="0" smtClean="0"/>
              </a:p>
              <a:p>
                <a:r>
                  <a:rPr lang="ru-RU" sz="1600" dirty="0" smtClean="0"/>
                  <a:t>Консультации </a:t>
                </a:r>
              </a:p>
              <a:p>
                <a:r>
                  <a:rPr lang="ru-RU" sz="1600" dirty="0" smtClean="0"/>
                  <a:t>педагогов ДО</a:t>
                </a:r>
              </a:p>
              <a:p>
                <a:endParaRPr lang="ru-RU" sz="16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23982" y="1229767"/>
                <a:ext cx="1966823" cy="71508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Классный руководитель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23" r="1"/>
              <a:stretch/>
            </p:blipFill>
            <p:spPr>
              <a:xfrm>
                <a:off x="524778" y="2063793"/>
                <a:ext cx="341154" cy="696560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350"/>
              <a:stretch/>
            </p:blipFill>
            <p:spPr>
              <a:xfrm>
                <a:off x="180531" y="2063793"/>
                <a:ext cx="344248" cy="696560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23" r="1"/>
              <a:stretch/>
            </p:blipFill>
            <p:spPr>
              <a:xfrm>
                <a:off x="869026" y="2063793"/>
                <a:ext cx="341154" cy="696560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350"/>
              <a:stretch/>
            </p:blipFill>
            <p:spPr>
              <a:xfrm>
                <a:off x="518358" y="2773076"/>
                <a:ext cx="344248" cy="696560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23" r="1"/>
              <a:stretch/>
            </p:blipFill>
            <p:spPr>
              <a:xfrm>
                <a:off x="158103" y="2773076"/>
                <a:ext cx="341154" cy="696560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23" r="1"/>
              <a:stretch/>
            </p:blipFill>
            <p:spPr>
              <a:xfrm>
                <a:off x="881707" y="2760353"/>
                <a:ext cx="341154" cy="696560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23" r="1"/>
              <a:stretch/>
            </p:blipFill>
            <p:spPr>
              <a:xfrm>
                <a:off x="503196" y="3482358"/>
                <a:ext cx="341154" cy="696560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350"/>
              <a:stretch/>
            </p:blipFill>
            <p:spPr>
              <a:xfrm>
                <a:off x="158948" y="3482358"/>
                <a:ext cx="344248" cy="696560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23" r="1"/>
              <a:stretch/>
            </p:blipFill>
            <p:spPr>
              <a:xfrm>
                <a:off x="847444" y="3482358"/>
                <a:ext cx="341154" cy="696560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350"/>
              <a:stretch/>
            </p:blipFill>
            <p:spPr>
              <a:xfrm>
                <a:off x="518358" y="4166195"/>
                <a:ext cx="344248" cy="696560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23" r="1"/>
              <a:stretch/>
            </p:blipFill>
            <p:spPr>
              <a:xfrm>
                <a:off x="158103" y="4166195"/>
                <a:ext cx="341154" cy="696560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23" r="1"/>
              <a:stretch/>
            </p:blipFill>
            <p:spPr>
              <a:xfrm>
                <a:off x="881707" y="4153472"/>
                <a:ext cx="341154" cy="696560"/>
              </a:xfrm>
              <a:prstGeom prst="rect">
                <a:avLst/>
              </a:prstGeom>
            </p:spPr>
          </p:pic>
          <p:sp>
            <p:nvSpPr>
              <p:cNvPr id="36" name="Стрелка влево 35"/>
              <p:cNvSpPr/>
              <p:nvPr/>
            </p:nvSpPr>
            <p:spPr>
              <a:xfrm flipH="1">
                <a:off x="1377820" y="3065758"/>
                <a:ext cx="435468" cy="301221"/>
              </a:xfrm>
              <a:prstGeom prst="lef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Стрелка влево 36"/>
              <p:cNvSpPr/>
              <p:nvPr/>
            </p:nvSpPr>
            <p:spPr>
              <a:xfrm flipH="1">
                <a:off x="1350430" y="3769190"/>
                <a:ext cx="435468" cy="301221"/>
              </a:xfrm>
              <a:prstGeom prst="lef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Стрелка влево 37"/>
              <p:cNvSpPr/>
              <p:nvPr/>
            </p:nvSpPr>
            <p:spPr>
              <a:xfrm flipH="1">
                <a:off x="1365902" y="4480334"/>
                <a:ext cx="435468" cy="301221"/>
              </a:xfrm>
              <a:prstGeom prst="lef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9" name="Рисунок 38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 l="61054" t="76469" r="22631" b="3580"/>
              <a:stretch/>
            </p:blipFill>
            <p:spPr>
              <a:xfrm>
                <a:off x="10730814" y="1931543"/>
                <a:ext cx="962867" cy="921002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23" r="1"/>
              <a:stretch/>
            </p:blipFill>
            <p:spPr>
              <a:xfrm>
                <a:off x="500102" y="4875477"/>
                <a:ext cx="341154" cy="696560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350"/>
              <a:stretch/>
            </p:blipFill>
            <p:spPr>
              <a:xfrm>
                <a:off x="155854" y="4875477"/>
                <a:ext cx="344248" cy="696560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23" r="1"/>
              <a:stretch/>
            </p:blipFill>
            <p:spPr>
              <a:xfrm>
                <a:off x="844350" y="4875477"/>
                <a:ext cx="341154" cy="696560"/>
              </a:xfrm>
              <a:prstGeom prst="rect">
                <a:avLst/>
              </a:prstGeom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350"/>
              <a:stretch/>
            </p:blipFill>
            <p:spPr>
              <a:xfrm>
                <a:off x="515264" y="5559314"/>
                <a:ext cx="344248" cy="696560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23" r="1"/>
              <a:stretch/>
            </p:blipFill>
            <p:spPr>
              <a:xfrm>
                <a:off x="155009" y="5559314"/>
                <a:ext cx="341154" cy="696560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23" r="1"/>
              <a:stretch/>
            </p:blipFill>
            <p:spPr>
              <a:xfrm>
                <a:off x="878613" y="5546591"/>
                <a:ext cx="341154" cy="696560"/>
              </a:xfrm>
              <a:prstGeom prst="rect">
                <a:avLst/>
              </a:prstGeom>
            </p:spPr>
          </p:pic>
          <p:sp>
            <p:nvSpPr>
              <p:cNvPr id="46" name="Стрелка влево 45"/>
              <p:cNvSpPr/>
              <p:nvPr/>
            </p:nvSpPr>
            <p:spPr>
              <a:xfrm flipH="1">
                <a:off x="4529381" y="2252767"/>
                <a:ext cx="435468" cy="301221"/>
              </a:xfrm>
              <a:prstGeom prst="lef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Стрелка влево 46"/>
              <p:cNvSpPr/>
              <p:nvPr/>
            </p:nvSpPr>
            <p:spPr>
              <a:xfrm flipH="1">
                <a:off x="4529381" y="2915147"/>
                <a:ext cx="435468" cy="301221"/>
              </a:xfrm>
              <a:prstGeom prst="lef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Стрелка влево 47"/>
              <p:cNvSpPr/>
              <p:nvPr/>
            </p:nvSpPr>
            <p:spPr>
              <a:xfrm flipH="1">
                <a:off x="4515746" y="3687310"/>
                <a:ext cx="435468" cy="301221"/>
              </a:xfrm>
              <a:prstGeom prst="lef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Стрелка влево 48"/>
              <p:cNvSpPr/>
              <p:nvPr/>
            </p:nvSpPr>
            <p:spPr>
              <a:xfrm flipH="1">
                <a:off x="4556689" y="4459473"/>
                <a:ext cx="435468" cy="301221"/>
              </a:xfrm>
              <a:prstGeom prst="lef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Стрелка влево 49"/>
              <p:cNvSpPr/>
              <p:nvPr/>
            </p:nvSpPr>
            <p:spPr>
              <a:xfrm flipH="1">
                <a:off x="4563644" y="5245370"/>
                <a:ext cx="435468" cy="301221"/>
              </a:xfrm>
              <a:prstGeom prst="lef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Стрелка влево 50"/>
              <p:cNvSpPr/>
              <p:nvPr/>
            </p:nvSpPr>
            <p:spPr>
              <a:xfrm flipH="1">
                <a:off x="4592338" y="5925180"/>
                <a:ext cx="435468" cy="301221"/>
              </a:xfrm>
              <a:prstGeom prst="lef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176863" y="2131717"/>
                <a:ext cx="1980000" cy="408623"/>
              </a:xfrm>
              <a:prstGeom prst="roundRect">
                <a:avLst/>
              </a:prstGeom>
              <a:ln w="57150" cmpd="thinThick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ct val="200000"/>
                  </a:lnSpc>
                  <a:defRPr sz="14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ru-RU" sz="1800" dirty="0" smtClean="0"/>
                  <a:t>художественная </a:t>
                </a:r>
                <a:endParaRPr lang="ru-RU" sz="18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176863" y="5866122"/>
                <a:ext cx="1980000" cy="408623"/>
              </a:xfrm>
              <a:prstGeom prst="roundRect">
                <a:avLst/>
              </a:prstGeom>
              <a:ln w="57150" cmpd="thinThick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ct val="200000"/>
                  </a:lnSpc>
                  <a:defRPr sz="14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ru-RU" sz="1800" dirty="0" smtClean="0"/>
                  <a:t>техническая  </a:t>
                </a:r>
                <a:endParaRPr lang="ru-RU" sz="18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176863" y="2630967"/>
                <a:ext cx="1980000" cy="715089"/>
              </a:xfrm>
              <a:prstGeom prst="roundRect">
                <a:avLst/>
              </a:prstGeom>
              <a:ln w="57150" cmpd="thinThick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ct val="200000"/>
                  </a:lnSpc>
                  <a:defRPr sz="14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ru-RU" sz="1800" dirty="0" smtClean="0"/>
                  <a:t>физкультурно-спортивная </a:t>
                </a:r>
                <a:endParaRPr lang="ru-RU" sz="18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176863" y="3441114"/>
                <a:ext cx="1980000" cy="715089"/>
              </a:xfrm>
              <a:prstGeom prst="roundRect">
                <a:avLst/>
              </a:prstGeom>
              <a:ln w="57150" cmpd="thinThick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ct val="200000"/>
                  </a:lnSpc>
                  <a:defRPr sz="14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ru-RU" sz="1800" dirty="0" smtClean="0"/>
                  <a:t>социально-педагогическая  </a:t>
                </a:r>
                <a:endParaRPr lang="ru-RU" sz="18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176863" y="4252540"/>
                <a:ext cx="1980000" cy="715089"/>
              </a:xfrm>
              <a:prstGeom prst="roundRect">
                <a:avLst/>
              </a:prstGeom>
              <a:ln w="57150" cmpd="thinThick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ct val="200000"/>
                  </a:lnSpc>
                  <a:defRPr sz="14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ru-RU" sz="1800" dirty="0" smtClean="0"/>
                  <a:t>естественно-научная  </a:t>
                </a:r>
                <a:endParaRPr lang="ru-RU" sz="18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176863" y="5055975"/>
                <a:ext cx="1980000" cy="715089"/>
              </a:xfrm>
              <a:prstGeom prst="roundRect">
                <a:avLst/>
              </a:prstGeom>
              <a:ln w="57150" cmpd="thinThick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ct val="200000"/>
                  </a:lnSpc>
                  <a:defRPr sz="14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ru-RU" sz="1800" dirty="0" smtClean="0"/>
                  <a:t>туристско-краеведческая  </a:t>
                </a:r>
                <a:endParaRPr lang="ru-RU" sz="1800" dirty="0"/>
              </a:p>
            </p:txBody>
          </p:sp>
          <p:sp>
            <p:nvSpPr>
              <p:cNvPr id="58" name="Стрелка влево 57"/>
              <p:cNvSpPr/>
              <p:nvPr/>
            </p:nvSpPr>
            <p:spPr>
              <a:xfrm flipH="1">
                <a:off x="7368876" y="2392044"/>
                <a:ext cx="1501200" cy="188223"/>
              </a:xfrm>
              <a:prstGeom prst="lef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064798" y="2131717"/>
                <a:ext cx="510778" cy="4451875"/>
              </a:xfrm>
              <a:prstGeom prst="roundRect">
                <a:avLst/>
              </a:prstGeom>
              <a:ln w="57150" cmpd="thinThick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ct val="100000"/>
                  </a:lnSpc>
                  <a:defRPr sz="14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 algn="ctr"/>
                <a:r>
                  <a:rPr lang="ru-RU" sz="1800" dirty="0" smtClean="0"/>
                  <a:t>Информационный навигатор</a:t>
                </a:r>
              </a:p>
            </p:txBody>
          </p:sp>
          <p:pic>
            <p:nvPicPr>
              <p:cNvPr id="61" name="Рисунок 6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23" r="1"/>
              <a:stretch/>
            </p:blipFill>
            <p:spPr>
              <a:xfrm>
                <a:off x="7417899" y="1768054"/>
                <a:ext cx="341154" cy="696560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23" r="1"/>
              <a:stretch/>
            </p:blipFill>
            <p:spPr>
              <a:xfrm>
                <a:off x="7835482" y="1762463"/>
                <a:ext cx="341154" cy="696560"/>
              </a:xfrm>
              <a:prstGeom prst="rect">
                <a:avLst/>
              </a:prstGeom>
            </p:spPr>
          </p:pic>
          <p:sp>
            <p:nvSpPr>
              <p:cNvPr id="63" name="Стрелка влево 62"/>
              <p:cNvSpPr/>
              <p:nvPr/>
            </p:nvSpPr>
            <p:spPr>
              <a:xfrm flipH="1">
                <a:off x="7368876" y="3261329"/>
                <a:ext cx="1501200" cy="188223"/>
              </a:xfrm>
              <a:prstGeom prst="lef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Стрелка влево 63"/>
              <p:cNvSpPr/>
              <p:nvPr/>
            </p:nvSpPr>
            <p:spPr>
              <a:xfrm flipH="1">
                <a:off x="7368876" y="3986622"/>
                <a:ext cx="1501200" cy="188223"/>
              </a:xfrm>
              <a:prstGeom prst="lef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Стрелка влево 64"/>
              <p:cNvSpPr/>
              <p:nvPr/>
            </p:nvSpPr>
            <p:spPr>
              <a:xfrm flipH="1">
                <a:off x="7368876" y="4854111"/>
                <a:ext cx="1501200" cy="188223"/>
              </a:xfrm>
              <a:prstGeom prst="lef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Стрелка влево 65"/>
              <p:cNvSpPr/>
              <p:nvPr/>
            </p:nvSpPr>
            <p:spPr>
              <a:xfrm flipH="1">
                <a:off x="7368876" y="5576926"/>
                <a:ext cx="1501200" cy="188223"/>
              </a:xfrm>
              <a:prstGeom prst="lef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Стрелка влево 66"/>
              <p:cNvSpPr/>
              <p:nvPr/>
            </p:nvSpPr>
            <p:spPr>
              <a:xfrm flipH="1">
                <a:off x="7368876" y="6329207"/>
                <a:ext cx="1501200" cy="188223"/>
              </a:xfrm>
              <a:prstGeom prst="lef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8" name="Рисунок 6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350"/>
              <a:stretch/>
            </p:blipFill>
            <p:spPr>
              <a:xfrm>
                <a:off x="7703474" y="5698898"/>
                <a:ext cx="344248" cy="696560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23" r="1"/>
              <a:stretch/>
            </p:blipFill>
            <p:spPr>
              <a:xfrm>
                <a:off x="7697707" y="2596008"/>
                <a:ext cx="341154" cy="696560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350"/>
              <a:stretch/>
            </p:blipFill>
            <p:spPr>
              <a:xfrm>
                <a:off x="7732637" y="3346056"/>
                <a:ext cx="344248" cy="696560"/>
              </a:xfrm>
              <a:prstGeom prst="rect">
                <a:avLst/>
              </a:prstGeom>
            </p:spPr>
          </p:pic>
          <p:pic>
            <p:nvPicPr>
              <p:cNvPr id="71" name="Рисунок 7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23" r="1"/>
              <a:stretch/>
            </p:blipFill>
            <p:spPr>
              <a:xfrm>
                <a:off x="7356553" y="3355440"/>
                <a:ext cx="341154" cy="696560"/>
              </a:xfrm>
              <a:prstGeom prst="rect">
                <a:avLst/>
              </a:prstGeom>
            </p:spPr>
          </p:pic>
          <p:pic>
            <p:nvPicPr>
              <p:cNvPr id="72" name="Рисунок 7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350"/>
              <a:stretch/>
            </p:blipFill>
            <p:spPr>
              <a:xfrm>
                <a:off x="7340530" y="4193082"/>
                <a:ext cx="344248" cy="696560"/>
              </a:xfrm>
              <a:prstGeom prst="rect">
                <a:avLst/>
              </a:prstGeom>
            </p:spPr>
          </p:pic>
          <p:pic>
            <p:nvPicPr>
              <p:cNvPr id="73" name="Рисунок 7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350"/>
              <a:stretch/>
            </p:blipFill>
            <p:spPr>
              <a:xfrm>
                <a:off x="7734575" y="4193082"/>
                <a:ext cx="344248" cy="696560"/>
              </a:xfrm>
              <a:prstGeom prst="rect">
                <a:avLst/>
              </a:prstGeom>
            </p:spPr>
          </p:pic>
          <p:pic>
            <p:nvPicPr>
              <p:cNvPr id="74" name="Рисунок 7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350"/>
              <a:stretch/>
            </p:blipFill>
            <p:spPr>
              <a:xfrm>
                <a:off x="7335095" y="4954116"/>
                <a:ext cx="344248" cy="696560"/>
              </a:xfrm>
              <a:prstGeom prst="rect">
                <a:avLst/>
              </a:prstGeom>
            </p:spPr>
          </p:pic>
          <p:sp>
            <p:nvSpPr>
              <p:cNvPr id="75" name="Стрелка влево 74"/>
              <p:cNvSpPr/>
              <p:nvPr/>
            </p:nvSpPr>
            <p:spPr>
              <a:xfrm flipH="1">
                <a:off x="9864245" y="2392044"/>
                <a:ext cx="782283" cy="188223"/>
              </a:xfrm>
              <a:prstGeom prst="lef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6" name="Рисунок 75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 l="61054" t="76469" r="22631" b="3580"/>
              <a:stretch/>
            </p:blipFill>
            <p:spPr>
              <a:xfrm>
                <a:off x="10730814" y="2712968"/>
                <a:ext cx="962867" cy="921002"/>
              </a:xfrm>
              <a:prstGeom prst="rect">
                <a:avLst/>
              </a:prstGeom>
            </p:spPr>
          </p:pic>
          <p:sp>
            <p:nvSpPr>
              <p:cNvPr id="77" name="Стрелка влево 76"/>
              <p:cNvSpPr/>
              <p:nvPr/>
            </p:nvSpPr>
            <p:spPr>
              <a:xfrm flipH="1">
                <a:off x="9864245" y="3272384"/>
                <a:ext cx="782283" cy="188223"/>
              </a:xfrm>
              <a:prstGeom prst="lef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8" name="Рисунок 77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 l="61054" t="76469" r="22631" b="3580"/>
              <a:stretch/>
            </p:blipFill>
            <p:spPr>
              <a:xfrm>
                <a:off x="10730814" y="3494393"/>
                <a:ext cx="962867" cy="921002"/>
              </a:xfrm>
              <a:prstGeom prst="rect">
                <a:avLst/>
              </a:prstGeom>
            </p:spPr>
          </p:pic>
          <p:sp>
            <p:nvSpPr>
              <p:cNvPr id="79" name="Стрелка влево 78"/>
              <p:cNvSpPr/>
              <p:nvPr/>
            </p:nvSpPr>
            <p:spPr>
              <a:xfrm flipH="1">
                <a:off x="9864245" y="3978398"/>
                <a:ext cx="782283" cy="188223"/>
              </a:xfrm>
              <a:prstGeom prst="lef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0" name="Рисунок 79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61054" t="76469" r="22631" b="3580"/>
              <a:stretch/>
            </p:blipFill>
            <p:spPr>
              <a:xfrm>
                <a:off x="10730814" y="4275818"/>
                <a:ext cx="962867" cy="921002"/>
              </a:xfrm>
              <a:prstGeom prst="rect">
                <a:avLst/>
              </a:prstGeom>
            </p:spPr>
          </p:pic>
          <p:sp>
            <p:nvSpPr>
              <p:cNvPr id="81" name="Стрелка влево 80"/>
              <p:cNvSpPr/>
              <p:nvPr/>
            </p:nvSpPr>
            <p:spPr>
              <a:xfrm flipH="1">
                <a:off x="9864245" y="4817966"/>
                <a:ext cx="782283" cy="188223"/>
              </a:xfrm>
              <a:prstGeom prst="lef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2" name="Рисунок 81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61054" t="76469" r="22631" b="3580"/>
              <a:stretch/>
            </p:blipFill>
            <p:spPr>
              <a:xfrm>
                <a:off x="10730814" y="5838666"/>
                <a:ext cx="962867" cy="921002"/>
              </a:xfrm>
              <a:prstGeom prst="rect">
                <a:avLst/>
              </a:prstGeom>
            </p:spPr>
          </p:pic>
          <p:sp>
            <p:nvSpPr>
              <p:cNvPr id="83" name="Стрелка влево 82"/>
              <p:cNvSpPr/>
              <p:nvPr/>
            </p:nvSpPr>
            <p:spPr>
              <a:xfrm flipH="1">
                <a:off x="9864245" y="6299167"/>
                <a:ext cx="782283" cy="188223"/>
              </a:xfrm>
              <a:prstGeom prst="lef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4" name="Рисунок 83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61054" t="76469" r="22631" b="3580"/>
              <a:stretch/>
            </p:blipFill>
            <p:spPr>
              <a:xfrm>
                <a:off x="10730814" y="5057243"/>
                <a:ext cx="962867" cy="921002"/>
              </a:xfrm>
              <a:prstGeom prst="rect">
                <a:avLst/>
              </a:prstGeom>
            </p:spPr>
          </p:pic>
          <p:sp>
            <p:nvSpPr>
              <p:cNvPr id="85" name="Стрелка влево 84"/>
              <p:cNvSpPr/>
              <p:nvPr/>
            </p:nvSpPr>
            <p:spPr>
              <a:xfrm flipH="1">
                <a:off x="9864245" y="5599952"/>
                <a:ext cx="782283" cy="188223"/>
              </a:xfrm>
              <a:prstGeom prst="lef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6" name="Рисунок 8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350"/>
              <a:stretch/>
            </p:blipFill>
            <p:spPr>
              <a:xfrm>
                <a:off x="8132008" y="5710004"/>
                <a:ext cx="344248" cy="696560"/>
              </a:xfrm>
              <a:prstGeom prst="rect">
                <a:avLst/>
              </a:prstGeom>
            </p:spPr>
          </p:pic>
          <p:pic>
            <p:nvPicPr>
              <p:cNvPr id="87" name="Рисунок 8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23" r="1"/>
              <a:stretch/>
            </p:blipFill>
            <p:spPr>
              <a:xfrm>
                <a:off x="8239660" y="1788083"/>
                <a:ext cx="341154" cy="696560"/>
              </a:xfrm>
              <a:prstGeom prst="rect">
                <a:avLst/>
              </a:prstGeom>
            </p:spPr>
          </p:pic>
          <p:sp>
            <p:nvSpPr>
              <p:cNvPr id="88" name="TextBox 87"/>
              <p:cNvSpPr txBox="1"/>
              <p:nvPr/>
            </p:nvSpPr>
            <p:spPr>
              <a:xfrm>
                <a:off x="6059852" y="1248139"/>
                <a:ext cx="1966823" cy="408623"/>
              </a:xfrm>
              <a:prstGeom prst="roundRect">
                <a:avLst/>
              </a:prstGeom>
              <a:ln w="285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направленности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9" name="Прямоугольник 88"/>
            <p:cNvSpPr/>
            <p:nvPr/>
          </p:nvSpPr>
          <p:spPr>
            <a:xfrm>
              <a:off x="9062596" y="1203606"/>
              <a:ext cx="19223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43.pfdo.ru</a:t>
              </a:r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1866803" y="914400"/>
              <a:ext cx="2690684" cy="5504208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5163384" y="914399"/>
              <a:ext cx="3814925" cy="5640551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23" r="1"/>
            <a:stretch/>
          </p:blipFill>
          <p:spPr>
            <a:xfrm>
              <a:off x="11707878" y="1866403"/>
              <a:ext cx="341154" cy="696560"/>
            </a:xfrm>
            <a:prstGeom prst="rect">
              <a:avLst/>
            </a:prstGeom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23" r="1"/>
            <a:stretch/>
          </p:blipFill>
          <p:spPr>
            <a:xfrm>
              <a:off x="11718082" y="2620472"/>
              <a:ext cx="341154" cy="696560"/>
            </a:xfrm>
            <a:prstGeom prst="rect">
              <a:avLst/>
            </a:prstGeom>
          </p:spPr>
        </p:pic>
        <p:pic>
          <p:nvPicPr>
            <p:cNvPr id="163" name="Рисунок 16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50"/>
            <a:stretch/>
          </p:blipFill>
          <p:spPr>
            <a:xfrm>
              <a:off x="11706331" y="3482593"/>
              <a:ext cx="344248" cy="696560"/>
            </a:xfrm>
            <a:prstGeom prst="rect">
              <a:avLst/>
            </a:prstGeom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50"/>
            <a:stretch/>
          </p:blipFill>
          <p:spPr>
            <a:xfrm>
              <a:off x="11706331" y="4207697"/>
              <a:ext cx="344248" cy="696560"/>
            </a:xfrm>
            <a:prstGeom prst="rect">
              <a:avLst/>
            </a:prstGeom>
          </p:spPr>
        </p:pic>
        <p:pic>
          <p:nvPicPr>
            <p:cNvPr id="165" name="Рисунок 16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50"/>
            <a:stretch/>
          </p:blipFill>
          <p:spPr>
            <a:xfrm>
              <a:off x="11706331" y="5772019"/>
              <a:ext cx="344248" cy="696560"/>
            </a:xfrm>
            <a:prstGeom prst="rect">
              <a:avLst/>
            </a:prstGeom>
          </p:spPr>
        </p:pic>
        <p:pic>
          <p:nvPicPr>
            <p:cNvPr id="166" name="Рисунок 16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23" r="1"/>
            <a:stretch/>
          </p:blipFill>
          <p:spPr>
            <a:xfrm>
              <a:off x="11684079" y="5015863"/>
              <a:ext cx="341154" cy="696560"/>
            </a:xfrm>
            <a:prstGeom prst="rect">
              <a:avLst/>
            </a:prstGeom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23" r="1"/>
            <a:stretch/>
          </p:blipFill>
          <p:spPr>
            <a:xfrm>
              <a:off x="7839667" y="4756633"/>
              <a:ext cx="341154" cy="696560"/>
            </a:xfrm>
            <a:prstGeom prst="rect">
              <a:avLst/>
            </a:prstGeom>
          </p:spPr>
        </p:pic>
        <p:sp>
          <p:nvSpPr>
            <p:cNvPr id="168" name="Скругленный прямоугольник 167"/>
            <p:cNvSpPr/>
            <p:nvPr/>
          </p:nvSpPr>
          <p:spPr>
            <a:xfrm>
              <a:off x="10771707" y="1726826"/>
              <a:ext cx="1347722" cy="4891094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257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2103" y="374735"/>
            <a:ext cx="8428382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 smtClean="0"/>
          </a:p>
          <a:p>
            <a:r>
              <a:rPr lang="ru-RU" sz="2000" dirty="0" smtClean="0"/>
              <a:t>Выявление интересов</a:t>
            </a:r>
          </a:p>
          <a:p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89698" y="2971459"/>
            <a:ext cx="3450787" cy="1464231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интересов» </a:t>
            </a:r>
          </a:p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(модификация </a:t>
            </a:r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Г. Филимоновой)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89698" y="4798657"/>
            <a:ext cx="3450787" cy="1123712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одаренности» </a:t>
            </a:r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И. Савенков)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98482" y="2555079"/>
            <a:ext cx="3450787" cy="783193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Цветные лепестки»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98482" y="3676868"/>
            <a:ext cx="3450787" cy="783193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Палитра интересов»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8482" y="4798657"/>
            <a:ext cx="3450787" cy="1123712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Игра-путешествие по морю любимых занятий» 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8718" y="1553126"/>
            <a:ext cx="1030313" cy="85351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5489" y="1508569"/>
            <a:ext cx="1519204" cy="125851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109060" y="1763484"/>
            <a:ext cx="1621561" cy="457201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 классы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83762" y="1906553"/>
            <a:ext cx="1621561" cy="457201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классы</a:t>
            </a:r>
          </a:p>
        </p:txBody>
      </p:sp>
    </p:spTree>
    <p:extLst>
      <p:ext uri="{BB962C8B-B14F-4D97-AF65-F5344CB8AC3E}">
        <p14:creationId xmlns:p14="http://schemas.microsoft.com/office/powerpoint/2010/main" val="35581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7243" y="703170"/>
            <a:ext cx="9234216" cy="715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dirty="0"/>
              <a:t>Помощь психологов в определении склонностей обучающегося и </a:t>
            </a:r>
          </a:p>
          <a:p>
            <a:r>
              <a:rPr lang="ru-RU" sz="1800" dirty="0"/>
              <a:t>выборе профиля и дополнительного обучения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16715" y="2097453"/>
            <a:ext cx="11133581" cy="3886181"/>
            <a:chOff x="654461" y="2425889"/>
            <a:chExt cx="11133581" cy="3886181"/>
          </a:xfrm>
        </p:grpSpPr>
        <p:sp>
          <p:nvSpPr>
            <p:cNvPr id="3" name="TextBox 2"/>
            <p:cNvSpPr txBox="1"/>
            <p:nvPr/>
          </p:nvSpPr>
          <p:spPr>
            <a:xfrm>
              <a:off x="654461" y="2425889"/>
              <a:ext cx="1765182" cy="442674"/>
            </a:xfrm>
            <a:prstGeom prst="roundRect">
              <a:avLst/>
            </a:prstGeom>
            <a:ln w="57150" cmpd="thinThick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2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8-11 классы</a:t>
              </a:r>
              <a:endPara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364832" y="3237424"/>
              <a:ext cx="3446319" cy="2145268"/>
            </a:xfrm>
            <a:prstGeom prst="roundRect">
              <a:avLst/>
            </a:prstGeom>
            <a:ln w="57150" cmpd="thinThick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sz="20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Выявление склонностей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sz="20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Помощь в выборе профильного обучения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sz="2000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Профориентационное</a:t>
              </a:r>
              <a:r>
                <a:rPr lang="ru-RU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тестирование</a:t>
              </a:r>
              <a:endParaRPr lang="ru-RU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5782088" y="2599848"/>
              <a:ext cx="5964016" cy="783193"/>
            </a:xfrm>
            <a:prstGeom prst="roundRect">
              <a:avLst/>
            </a:prstGeom>
            <a:ln w="57150" cmpd="thinThick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Психологическая </a:t>
              </a:r>
              <a:r>
                <a:rPr lang="ru-RU" sz="2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компьютеризированная диагностика</a:t>
              </a:r>
              <a:endPara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5824026" y="4064362"/>
              <a:ext cx="5964016" cy="783193"/>
            </a:xfrm>
            <a:prstGeom prst="roundRect">
              <a:avLst/>
            </a:prstGeom>
            <a:ln w="57150" cmpd="thinThick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Применение дополнительных методик </a:t>
              </a:r>
            </a:p>
            <a:p>
              <a:r>
                <a:rPr lang="ru-RU" sz="2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необходимости</a:t>
              </a:r>
              <a:endPara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5782088" y="5528877"/>
              <a:ext cx="5964016" cy="783193"/>
            </a:xfrm>
            <a:prstGeom prst="roundRect">
              <a:avLst/>
            </a:prstGeom>
            <a:ln w="57150" cmpd="thinThick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sz="2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Индивидуальные консультации психологов по итогам диагностики</a:t>
              </a:r>
              <a:endPara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Стрелка вправо 7"/>
            <p:cNvSpPr/>
            <p:nvPr/>
          </p:nvSpPr>
          <p:spPr>
            <a:xfrm>
              <a:off x="4979964" y="3237424"/>
              <a:ext cx="675249" cy="214526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1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0598" y="192796"/>
            <a:ext cx="8559631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Осознанный выбор программ дополнительного образования</a:t>
            </a:r>
          </a:p>
          <a:p>
            <a:pPr algn="ctr"/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5039" y="2446057"/>
            <a:ext cx="5557730" cy="715089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</a:rPr>
              <a:t>Информационный навигатор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t="15689" r="49080" b="22140"/>
          <a:stretch/>
        </p:blipFill>
        <p:spPr>
          <a:xfrm>
            <a:off x="349563" y="1988726"/>
            <a:ext cx="2408526" cy="4217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1032" y="3838873"/>
            <a:ext cx="3998229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Знакомство с Навигатором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73071" y="4856742"/>
            <a:ext cx="4036190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интересов и склонностей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16200000">
            <a:off x="4663571" y="4394689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2197" y="1389547"/>
            <a:ext cx="3918031" cy="408623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800" dirty="0" smtClean="0">
                <a:solidFill>
                  <a:srgbClr val="0070C0"/>
                </a:solidFill>
              </a:rPr>
              <a:t>Осознанный выбор программ ДО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73071" y="5797583"/>
            <a:ext cx="4036190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Психологическое тестирование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16200000">
            <a:off x="4663571" y="5335530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 rot="16200000">
            <a:off x="4622530" y="3376820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углом 1"/>
          <p:cNvSpPr/>
          <p:nvPr/>
        </p:nvSpPr>
        <p:spPr>
          <a:xfrm rot="5400000" flipH="1">
            <a:off x="6681003" y="2598253"/>
            <a:ext cx="3849890" cy="3045520"/>
          </a:xfrm>
          <a:prstGeom prst="bentArrow">
            <a:avLst>
              <a:gd name="adj1" fmla="val 3716"/>
              <a:gd name="adj2" fmla="val 5424"/>
              <a:gd name="adj3" fmla="val 11108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 rot="16200000">
            <a:off x="8007176" y="1991931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6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5935" y="292005"/>
            <a:ext cx="8428382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 smtClean="0"/>
          </a:p>
          <a:p>
            <a:r>
              <a:rPr lang="ru-RU" sz="2000" dirty="0" smtClean="0"/>
              <a:t>Знакомство с Навигатором</a:t>
            </a:r>
          </a:p>
          <a:p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1070927" y="1629270"/>
            <a:ext cx="10888462" cy="4831688"/>
            <a:chOff x="2128145" y="2025586"/>
            <a:chExt cx="10888462" cy="4831688"/>
          </a:xfrm>
        </p:grpSpPr>
        <p:graphicFrame>
          <p:nvGraphicFramePr>
            <p:cNvPr id="6" name="Схема 5"/>
            <p:cNvGraphicFramePr/>
            <p:nvPr>
              <p:extLst>
                <p:ext uri="{D42A27DB-BD31-4B8C-83A1-F6EECF244321}">
                  <p14:modId xmlns:p14="http://schemas.microsoft.com/office/powerpoint/2010/main" val="4231694685"/>
                </p:ext>
              </p:extLst>
            </p:nvPr>
          </p:nvGraphicFramePr>
          <p:xfrm>
            <a:off x="2128145" y="2025586"/>
            <a:ext cx="7292464" cy="45941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Овал 6"/>
            <p:cNvSpPr/>
            <p:nvPr/>
          </p:nvSpPr>
          <p:spPr>
            <a:xfrm>
              <a:off x="7317011" y="4503682"/>
              <a:ext cx="946674" cy="94667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377933" y="4787373"/>
              <a:ext cx="2798377" cy="1215660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ru-RU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организации ДО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ru-RU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программы ДО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ru-RU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мероприятия </a:t>
              </a:r>
              <a:endPara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9334945" y="2273243"/>
              <a:ext cx="3681662" cy="458403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68288" indent="-268288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ru-RU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виды деятельности</a:t>
              </a:r>
            </a:p>
            <a:p>
              <a:pPr marL="268288" indent="-268288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ru-RU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направленность</a:t>
              </a:r>
            </a:p>
            <a:p>
              <a:pPr marL="268288" indent="-268288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ru-RU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муниципалитет</a:t>
              </a:r>
            </a:p>
            <a:p>
              <a:pPr marL="268288" indent="-268288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ru-RU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расположение ОДО</a:t>
              </a:r>
            </a:p>
            <a:p>
              <a:pPr marL="268288" indent="-268288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ru-RU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r>
                <a:rPr lang="ru-RU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озраст</a:t>
              </a:r>
            </a:p>
            <a:p>
              <a:pPr marL="268288" indent="-268288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ru-RU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начало обучения</a:t>
              </a:r>
            </a:p>
            <a:p>
              <a:pPr marL="268288" indent="-268288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ru-RU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применение ДОТ</a:t>
              </a:r>
            </a:p>
            <a:p>
              <a:pPr marL="268288" indent="-268288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ru-RU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24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т.ч</a:t>
              </a:r>
              <a:r>
                <a:rPr lang="ru-RU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для детей с ОВЗ</a:t>
              </a:r>
              <a:endPara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Стрелка вниз 35"/>
          <p:cNvSpPr/>
          <p:nvPr/>
        </p:nvSpPr>
        <p:spPr>
          <a:xfrm rot="16200000">
            <a:off x="7104114" y="2962022"/>
            <a:ext cx="409388" cy="1388666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627" y="4997618"/>
            <a:ext cx="1929781" cy="18603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/>
          <a:srcRect t="11776"/>
          <a:stretch/>
        </p:blipFill>
        <p:spPr>
          <a:xfrm>
            <a:off x="550933" y="1428947"/>
            <a:ext cx="1759130" cy="14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2362080" y="1649881"/>
            <a:ext cx="7543080" cy="10357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3240" algn="ctr">
              <a:spcBef>
                <a:spcPts val="96"/>
              </a:spcBef>
            </a:pPr>
            <a:r>
              <a:rPr lang="ru-RU" sz="1600" spc="-7">
                <a:solidFill>
                  <a:srgbClr val="FFFFFF"/>
                </a:solidFill>
                <a:latin typeface="Calibri"/>
                <a:ea typeface="DejaVu Sans"/>
              </a:rPr>
              <a:t>Министерство образования</a:t>
            </a:r>
            <a:r>
              <a:rPr lang="ru-RU" sz="1600" spc="-1">
                <a:solidFill>
                  <a:srgbClr val="FFFFFF"/>
                </a:solidFill>
                <a:latin typeface="Calibri"/>
                <a:ea typeface="DejaVu Sans"/>
              </a:rPr>
              <a:t>  Кировской области</a:t>
            </a:r>
            <a:endParaRPr lang="ru-RU" sz="1600" spc="-1">
              <a:latin typeface="Arial"/>
            </a:endParaRPr>
          </a:p>
          <a:p>
            <a:pPr marL="3240" algn="ctr">
              <a:spcBef>
                <a:spcPts val="96"/>
              </a:spcBef>
            </a:pPr>
            <a:r>
              <a:rPr lang="ru-RU" sz="1600" spc="-26">
                <a:solidFill>
                  <a:srgbClr val="FFFFFF"/>
                </a:solidFill>
                <a:latin typeface="Calibri"/>
                <a:ea typeface="DejaVu Sans"/>
              </a:rPr>
              <a:t>Кировское областное государственное  образовательное бюджетное</a:t>
            </a:r>
            <a:endParaRPr lang="ru-RU" sz="1600" spc="-1">
              <a:latin typeface="Arial"/>
            </a:endParaRPr>
          </a:p>
          <a:p>
            <a:pPr marL="3240" algn="ctr">
              <a:spcBef>
                <a:spcPts val="96"/>
              </a:spcBef>
            </a:pPr>
            <a:r>
              <a:rPr lang="ru-RU" sz="1600" spc="-26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ru-RU" sz="1600" spc="-12">
                <a:solidFill>
                  <a:srgbClr val="FFFFFF"/>
                </a:solidFill>
                <a:latin typeface="Calibri"/>
                <a:ea typeface="DejaVu Sans"/>
              </a:rPr>
              <a:t>учреждение </a:t>
            </a:r>
            <a:r>
              <a:rPr lang="ru-RU" sz="1600" spc="-15">
                <a:solidFill>
                  <a:srgbClr val="FFFFFF"/>
                </a:solidFill>
                <a:latin typeface="Calibri"/>
                <a:ea typeface="DejaVu Sans"/>
              </a:rPr>
              <a:t>дополнительного </a:t>
            </a:r>
            <a:r>
              <a:rPr lang="ru-RU" sz="1600" spc="-7">
                <a:solidFill>
                  <a:srgbClr val="FFFFFF"/>
                </a:solidFill>
                <a:latin typeface="Calibri"/>
                <a:ea typeface="DejaVu Sans"/>
              </a:rPr>
              <a:t>образования</a:t>
            </a:r>
            <a:endParaRPr lang="ru-RU" sz="1600" spc="-1">
              <a:latin typeface="Arial"/>
            </a:endParaRPr>
          </a:p>
          <a:p>
            <a:pPr marL="3240" algn="ctr">
              <a:spcBef>
                <a:spcPts val="96"/>
              </a:spcBef>
            </a:pPr>
            <a:r>
              <a:rPr lang="ru-RU" sz="1600" spc="-7">
                <a:solidFill>
                  <a:srgbClr val="FFFFFF"/>
                </a:solidFill>
                <a:latin typeface="Calibri"/>
                <a:ea typeface="DejaVu Sans"/>
              </a:rPr>
              <a:t> «Дворец творчества-Мемориал»</a:t>
            </a:r>
            <a:endParaRPr lang="ru-RU" sz="1600" spc="-1"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609" y="158824"/>
            <a:ext cx="10631423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 smtClean="0"/>
              <a:t>Работа </a:t>
            </a:r>
            <a:r>
              <a:rPr lang="ru-RU" sz="2000" dirty="0"/>
              <a:t>в </a:t>
            </a:r>
            <a:r>
              <a:rPr lang="ru-RU" sz="2000" dirty="0" smtClean="0"/>
              <a:t>региональном навигаторе </a:t>
            </a:r>
            <a:r>
              <a:rPr lang="ru-RU" sz="2000" dirty="0"/>
              <a:t>дополнительного образования </a:t>
            </a:r>
            <a:r>
              <a:rPr lang="ru-RU" sz="2000" dirty="0" smtClean="0"/>
              <a:t>детей </a:t>
            </a:r>
            <a:endParaRPr lang="ru-RU" sz="2000" dirty="0"/>
          </a:p>
          <a:p>
            <a:r>
              <a:rPr lang="ru-RU" sz="2000" dirty="0"/>
              <a:t>Кировской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104" y="1649881"/>
            <a:ext cx="8322373" cy="38032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/>
          <a:srcRect l="5410" t="81125" r="76770" b="5530"/>
          <a:stretch/>
        </p:blipFill>
        <p:spPr>
          <a:xfrm>
            <a:off x="9774370" y="2026341"/>
            <a:ext cx="1820166" cy="195499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476430" y="4302851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43.pfdo.ru</a:t>
            </a:r>
          </a:p>
        </p:txBody>
      </p:sp>
    </p:spTree>
    <p:extLst>
      <p:ext uri="{BB962C8B-B14F-4D97-AF65-F5344CB8AC3E}">
        <p14:creationId xmlns:p14="http://schemas.microsoft.com/office/powerpoint/2010/main" val="326754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7384" y="1098835"/>
            <a:ext cx="4110993" cy="639324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</a:rPr>
              <a:t>Поиск в навигаторе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609" y="158824"/>
            <a:ext cx="10631423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 smtClean="0"/>
              <a:t>Работа </a:t>
            </a:r>
            <a:r>
              <a:rPr lang="ru-RU" sz="2000" dirty="0"/>
              <a:t>в </a:t>
            </a:r>
            <a:r>
              <a:rPr lang="ru-RU" sz="2000" dirty="0" smtClean="0"/>
              <a:t>региональном навигаторе </a:t>
            </a:r>
            <a:r>
              <a:rPr lang="ru-RU" sz="2000" dirty="0"/>
              <a:t>дополнительного образования </a:t>
            </a:r>
            <a:r>
              <a:rPr lang="ru-RU" sz="2000" dirty="0" smtClean="0"/>
              <a:t>детей </a:t>
            </a:r>
            <a:endParaRPr lang="ru-RU" sz="2000" dirty="0"/>
          </a:p>
          <a:p>
            <a:r>
              <a:rPr lang="ru-RU" sz="2000" dirty="0"/>
              <a:t>Кировской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687" y="1098835"/>
            <a:ext cx="4110993" cy="639324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</a:rPr>
              <a:t>Поиск по карте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5016155" y="1306035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 rot="16200000">
            <a:off x="8664754" y="1902698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1969" y="4436143"/>
            <a:ext cx="7328639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Установить параметры выбора (фильтр)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5983" y="2416019"/>
            <a:ext cx="4110993" cy="549867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По программам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3149" y="2416019"/>
            <a:ext cx="4110993" cy="442674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По организациям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16200000">
            <a:off x="4788560" y="3145086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1969" y="5001584"/>
            <a:ext cx="7328639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Узнать подробную информацию о программе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1968" y="5567025"/>
            <a:ext cx="7328639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Записаться в группу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 rot="16200000">
            <a:off x="6397905" y="1887938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лево 16"/>
          <p:cNvSpPr/>
          <p:nvPr/>
        </p:nvSpPr>
        <p:spPr>
          <a:xfrm rot="16200000">
            <a:off x="9466403" y="3064323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7051905" y="-649781"/>
            <a:ext cx="451106" cy="9013368"/>
          </a:xfrm>
          <a:prstGeom prst="rightBrace">
            <a:avLst>
              <a:gd name="adj1" fmla="val 64394"/>
              <a:gd name="adj2" fmla="val 50507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599" y="1110733"/>
            <a:ext cx="4110993" cy="715089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</a:rPr>
              <a:t>Портал ПФДО: </a:t>
            </a:r>
            <a:r>
              <a:rPr lang="ru-RU" sz="2400" b="1" u="sng" dirty="0" smtClean="0">
                <a:solidFill>
                  <a:srgbClr val="0070C0"/>
                </a:solidFill>
              </a:rPr>
              <a:t>43.pfdo.ru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609" y="158824"/>
            <a:ext cx="10631423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 smtClean="0"/>
              <a:t>Работа </a:t>
            </a:r>
            <a:r>
              <a:rPr lang="ru-RU" sz="2000" dirty="0"/>
              <a:t>в </a:t>
            </a:r>
            <a:r>
              <a:rPr lang="ru-RU" sz="2000" dirty="0" smtClean="0"/>
              <a:t>региональном навигаторе </a:t>
            </a:r>
            <a:r>
              <a:rPr lang="ru-RU" sz="2000" dirty="0"/>
              <a:t>дополнительного образования </a:t>
            </a:r>
            <a:r>
              <a:rPr lang="ru-RU" sz="2000" dirty="0" smtClean="0"/>
              <a:t>детей </a:t>
            </a:r>
            <a:endParaRPr lang="ru-RU" sz="2000" dirty="0"/>
          </a:p>
          <a:p>
            <a:r>
              <a:rPr lang="ru-RU" sz="2000" dirty="0"/>
              <a:t>Кировской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1399" y="1110733"/>
            <a:ext cx="4110993" cy="639324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</a:rPr>
              <a:t>Получить сертификат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Стрелка влево 4"/>
          <p:cNvSpPr/>
          <p:nvPr/>
        </p:nvSpPr>
        <p:spPr>
          <a:xfrm rot="16200000">
            <a:off x="6260145" y="1902698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 rot="16200000">
            <a:off x="8664754" y="1902698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657" y="3586657"/>
            <a:ext cx="5651591" cy="408623"/>
          </a:xfrm>
          <a:prstGeom prst="roundRect">
            <a:avLst/>
          </a:prstGeom>
          <a:solidFill>
            <a:srgbClr val="FFFF00"/>
          </a:solidFill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 Указать электронную почту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5983" y="2416019"/>
            <a:ext cx="4110993" cy="549867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Электронный сертификат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6895" y="2420487"/>
            <a:ext cx="4110993" cy="1123712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0070C0"/>
                </a:solidFill>
              </a:rPr>
              <a:t>Обратиться в учреждение для получения сертификата, указав  муниципалитет</a:t>
            </a:r>
          </a:p>
        </p:txBody>
      </p:sp>
      <p:sp>
        <p:nvSpPr>
          <p:cNvPr id="10" name="Стрелка влево 9"/>
          <p:cNvSpPr/>
          <p:nvPr/>
        </p:nvSpPr>
        <p:spPr>
          <a:xfrm rot="16200000">
            <a:off x="4788560" y="3145086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657" y="4152098"/>
            <a:ext cx="5651591" cy="4086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Подтвердить электронную почту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656" y="4717539"/>
            <a:ext cx="5651591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3. Выбрать муниципалитет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656" y="5258304"/>
            <a:ext cx="5651591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4. Внести персональные данные ребенка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656" y="5799069"/>
            <a:ext cx="5651591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5. Согласие на обработку персональных данных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5656" y="6329606"/>
            <a:ext cx="5651591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6. Нажать «Отправить заявку»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130" t="20714" r="36902" b="39397"/>
          <a:stretch/>
        </p:blipFill>
        <p:spPr>
          <a:xfrm>
            <a:off x="7341922" y="3808778"/>
            <a:ext cx="4475610" cy="26347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130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599" y="1110733"/>
            <a:ext cx="4110993" cy="715089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</a:rPr>
              <a:t>Портал ПФДО: </a:t>
            </a:r>
            <a:r>
              <a:rPr lang="ru-RU" sz="2400" b="1" u="sng" dirty="0" smtClean="0">
                <a:solidFill>
                  <a:srgbClr val="0070C0"/>
                </a:solidFill>
              </a:rPr>
              <a:t>43.pfdo.ru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609" y="158824"/>
            <a:ext cx="10631423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 smtClean="0"/>
              <a:t>Работа </a:t>
            </a:r>
            <a:r>
              <a:rPr lang="ru-RU" sz="2000" dirty="0"/>
              <a:t>в </a:t>
            </a:r>
            <a:r>
              <a:rPr lang="ru-RU" sz="2000" dirty="0" smtClean="0"/>
              <a:t>региональном навигаторе </a:t>
            </a:r>
            <a:r>
              <a:rPr lang="ru-RU" sz="2000" dirty="0"/>
              <a:t>дополнительного образования </a:t>
            </a:r>
            <a:r>
              <a:rPr lang="ru-RU" sz="2000" dirty="0" smtClean="0"/>
              <a:t>детей </a:t>
            </a:r>
            <a:endParaRPr lang="ru-RU" sz="2000" dirty="0"/>
          </a:p>
          <a:p>
            <a:r>
              <a:rPr lang="ru-RU" sz="2000" dirty="0"/>
              <a:t>Кировской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1399" y="1110733"/>
            <a:ext cx="4110993" cy="639324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</a:rPr>
              <a:t>Получить сертификат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Стрелка влево 4"/>
          <p:cNvSpPr/>
          <p:nvPr/>
        </p:nvSpPr>
        <p:spPr>
          <a:xfrm rot="16200000">
            <a:off x="6260145" y="1902698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 rot="16200000">
            <a:off x="8664754" y="1902698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657" y="3586657"/>
            <a:ext cx="5651591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 Указать электронную почту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5983" y="2416019"/>
            <a:ext cx="4110993" cy="549867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Электронный сертификат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6895" y="2318418"/>
            <a:ext cx="4110993" cy="1123712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0070C0"/>
                </a:solidFill>
              </a:rPr>
              <a:t>Обратиться в учреждение для получения сертификата, указав  муниципалитет</a:t>
            </a:r>
          </a:p>
        </p:txBody>
      </p:sp>
      <p:sp>
        <p:nvSpPr>
          <p:cNvPr id="10" name="Стрелка влево 9"/>
          <p:cNvSpPr/>
          <p:nvPr/>
        </p:nvSpPr>
        <p:spPr>
          <a:xfrm rot="16200000">
            <a:off x="4788560" y="3145086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657" y="4152098"/>
            <a:ext cx="5651591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Подтвердить электронную почту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656" y="4717539"/>
            <a:ext cx="5651591" cy="408623"/>
          </a:xfrm>
          <a:prstGeom prst="roundRect">
            <a:avLst/>
          </a:prstGeom>
          <a:solidFill>
            <a:srgbClr val="FFFF00"/>
          </a:solidFill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3. Выбрать муниципалитет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656" y="5258304"/>
            <a:ext cx="5651591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4. Внести персональные данные ребенка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656" y="5799069"/>
            <a:ext cx="5651591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5. Согласие на обработку персональных данных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5656" y="6329606"/>
            <a:ext cx="5651591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6. Нажать «Отправить заявку»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Picture 2" descr="C:\Users\Жанна Валереевна\Desktop\Карта Кирова.png"/>
          <p:cNvPicPr/>
          <p:nvPr/>
        </p:nvPicPr>
        <p:blipFill>
          <a:blip r:embed="rId2" cstate="print"/>
          <a:stretch/>
        </p:blipFill>
        <p:spPr>
          <a:xfrm>
            <a:off x="8278167" y="3521197"/>
            <a:ext cx="3086865" cy="31718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8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599" y="1110733"/>
            <a:ext cx="4110993" cy="715089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</a:rPr>
              <a:t>Портал ПФДО: </a:t>
            </a:r>
            <a:r>
              <a:rPr lang="ru-RU" sz="2400" b="1" u="sng" dirty="0" smtClean="0">
                <a:solidFill>
                  <a:srgbClr val="0070C0"/>
                </a:solidFill>
              </a:rPr>
              <a:t>43.pfdo.ru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609" y="158824"/>
            <a:ext cx="10631423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 smtClean="0"/>
              <a:t>Работа </a:t>
            </a:r>
            <a:r>
              <a:rPr lang="ru-RU" sz="2000" dirty="0"/>
              <a:t>в </a:t>
            </a:r>
            <a:r>
              <a:rPr lang="ru-RU" sz="2000" dirty="0" smtClean="0"/>
              <a:t>региональном навигаторе </a:t>
            </a:r>
            <a:r>
              <a:rPr lang="ru-RU" sz="2000" dirty="0"/>
              <a:t>дополнительного образования </a:t>
            </a:r>
            <a:r>
              <a:rPr lang="ru-RU" sz="2000" dirty="0" smtClean="0"/>
              <a:t>детей </a:t>
            </a:r>
            <a:endParaRPr lang="ru-RU" sz="2000" dirty="0"/>
          </a:p>
          <a:p>
            <a:r>
              <a:rPr lang="ru-RU" sz="2000" dirty="0"/>
              <a:t>Кировской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1399" y="1110733"/>
            <a:ext cx="4110993" cy="639324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</a:rPr>
              <a:t>Получить сертификат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Стрелка влево 4"/>
          <p:cNvSpPr/>
          <p:nvPr/>
        </p:nvSpPr>
        <p:spPr>
          <a:xfrm rot="16200000">
            <a:off x="6260145" y="1902698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610" y="3607689"/>
            <a:ext cx="5651591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 Указать электронную почту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3936" y="2437051"/>
            <a:ext cx="4110993" cy="549867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Электронный сертификат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16200000">
            <a:off x="4236513" y="3166118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610" y="4173130"/>
            <a:ext cx="5651591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Подтвердить электронную почту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3609" y="4738571"/>
            <a:ext cx="5651591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3. Выбрать муниципалитет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609" y="5279336"/>
            <a:ext cx="5651591" cy="408623"/>
          </a:xfrm>
          <a:prstGeom prst="roundRect">
            <a:avLst/>
          </a:prstGeom>
          <a:solidFill>
            <a:srgbClr val="FFFF00"/>
          </a:solidFill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4. Внести персональные данные ребенка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3609" y="5820101"/>
            <a:ext cx="5651591" cy="4086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5. Согласие на обработку персональных данных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3609" y="6350638"/>
            <a:ext cx="5651591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6. Нажать «Отправить заявку»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279" t="20815" r="23407" b="5277"/>
          <a:stretch/>
        </p:blipFill>
        <p:spPr>
          <a:xfrm>
            <a:off x="6790944" y="2617101"/>
            <a:ext cx="5047488" cy="39293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8505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33"/>
          <a:stretch/>
        </p:blipFill>
        <p:spPr>
          <a:xfrm>
            <a:off x="0" y="978265"/>
            <a:ext cx="9008410" cy="5879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378" y="195072"/>
            <a:ext cx="9696829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образования, внедряющие персонифицированное финансирование дополнительного образования детей в 2020 году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54308" t="27104" r="3436" b="8760"/>
          <a:stretch/>
        </p:blipFill>
        <p:spPr>
          <a:xfrm>
            <a:off x="9183464" y="3980688"/>
            <a:ext cx="2511552" cy="2877312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5665" y="1496446"/>
            <a:ext cx="2420431" cy="715089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800" dirty="0" smtClean="0">
                <a:solidFill>
                  <a:srgbClr val="0070C0"/>
                </a:solidFill>
              </a:rPr>
              <a:t>Региональный </a:t>
            </a:r>
          </a:p>
          <a:p>
            <a:pPr algn="ctr">
              <a:lnSpc>
                <a:spcPct val="100000"/>
              </a:lnSpc>
            </a:pPr>
            <a:r>
              <a:rPr lang="ru-RU" sz="1800" dirty="0" smtClean="0">
                <a:solidFill>
                  <a:srgbClr val="0070C0"/>
                </a:solidFill>
              </a:rPr>
              <a:t>модельный центр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5664" y="2959486"/>
            <a:ext cx="2847152" cy="885349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45</a:t>
            </a:r>
            <a:r>
              <a:rPr lang="ru-RU" sz="1800" dirty="0" smtClean="0">
                <a:solidFill>
                  <a:srgbClr val="0070C0"/>
                </a:solidFill>
              </a:rPr>
              <a:t> опорных центров в муниципалитетах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 rot="16200000">
            <a:off x="9998285" y="2438608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4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599" y="1110733"/>
            <a:ext cx="4110993" cy="715089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</a:rPr>
              <a:t>Портал ПФДО: </a:t>
            </a:r>
            <a:r>
              <a:rPr lang="ru-RU" sz="2400" b="1" u="sng" dirty="0" smtClean="0">
                <a:solidFill>
                  <a:srgbClr val="0070C0"/>
                </a:solidFill>
              </a:rPr>
              <a:t>43.pfdo.ru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609" y="158824"/>
            <a:ext cx="10631423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 smtClean="0"/>
              <a:t>Работа </a:t>
            </a:r>
            <a:r>
              <a:rPr lang="ru-RU" sz="2000" dirty="0"/>
              <a:t>в </a:t>
            </a:r>
            <a:r>
              <a:rPr lang="ru-RU" sz="2000" dirty="0" smtClean="0"/>
              <a:t>региональном навигаторе </a:t>
            </a:r>
            <a:r>
              <a:rPr lang="ru-RU" sz="2000" dirty="0"/>
              <a:t>дополнительного образования </a:t>
            </a:r>
            <a:r>
              <a:rPr lang="ru-RU" sz="2000" dirty="0" smtClean="0"/>
              <a:t>детей </a:t>
            </a:r>
            <a:endParaRPr lang="ru-RU" sz="2000" dirty="0"/>
          </a:p>
          <a:p>
            <a:r>
              <a:rPr lang="ru-RU" sz="2000" dirty="0"/>
              <a:t>Кировской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1399" y="1110733"/>
            <a:ext cx="4110993" cy="639324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</a:rPr>
              <a:t>Получить сертификат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Стрелка влево 4"/>
          <p:cNvSpPr/>
          <p:nvPr/>
        </p:nvSpPr>
        <p:spPr>
          <a:xfrm rot="16200000">
            <a:off x="6260145" y="1902698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 rot="16200000">
            <a:off x="8664754" y="1902698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657" y="3586657"/>
            <a:ext cx="5651591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 Указать электронную почту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5983" y="2416019"/>
            <a:ext cx="4110993" cy="549867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Электронный </a:t>
            </a:r>
            <a:r>
              <a:rPr lang="ru-RU" sz="2000" dirty="0" err="1" smtClean="0">
                <a:solidFill>
                  <a:srgbClr val="0070C0"/>
                </a:solidFill>
              </a:rPr>
              <a:t>сертификатд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6895" y="2530054"/>
            <a:ext cx="4110993" cy="1123712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0070C0"/>
                </a:solidFill>
              </a:rPr>
              <a:t>Обратиться в учреждение для получения сертификата, указав  муниципалитет</a:t>
            </a:r>
          </a:p>
        </p:txBody>
      </p:sp>
      <p:sp>
        <p:nvSpPr>
          <p:cNvPr id="10" name="Стрелка влево 9"/>
          <p:cNvSpPr/>
          <p:nvPr/>
        </p:nvSpPr>
        <p:spPr>
          <a:xfrm rot="16200000">
            <a:off x="4788560" y="3145086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657" y="4152098"/>
            <a:ext cx="5651591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Подтвердить электронную почту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656" y="4717539"/>
            <a:ext cx="5651591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3. Выбрать муниципалитет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656" y="5258304"/>
            <a:ext cx="5651591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4. Внести персональные данные ребенка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656" y="5799069"/>
            <a:ext cx="5651591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5. Согласие на обработку персональных данных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5656" y="6329606"/>
            <a:ext cx="5651591" cy="408623"/>
          </a:xfrm>
          <a:prstGeom prst="roundRect">
            <a:avLst/>
          </a:prstGeom>
          <a:solidFill>
            <a:srgbClr val="FFFF00"/>
          </a:solidFill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6. Нажать «Отправить заявку»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36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2103" y="374735"/>
            <a:ext cx="8428382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 smtClean="0"/>
          </a:p>
          <a:p>
            <a:r>
              <a:rPr lang="ru-RU" sz="2000" dirty="0" smtClean="0"/>
              <a:t>Выбор и реализация </a:t>
            </a:r>
            <a:r>
              <a:rPr lang="ru-RU" sz="2000" dirty="0"/>
              <a:t>индивидуального образовательного </a:t>
            </a:r>
            <a:r>
              <a:rPr lang="ru-RU" sz="2000" dirty="0" smtClean="0"/>
              <a:t>маршрута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1235039"/>
            <a:ext cx="1352067" cy="1410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084" y="4330235"/>
            <a:ext cx="1114631" cy="10972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8439" y="3005442"/>
            <a:ext cx="1185334" cy="87097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737968" y="5234263"/>
            <a:ext cx="1918956" cy="89288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Уроки</a:t>
            </a:r>
            <a:endParaRPr lang="ru-RU" dirty="0"/>
          </a:p>
        </p:txBody>
      </p:sp>
      <p:sp>
        <p:nvSpPr>
          <p:cNvPr id="9" name="Стрелка углом вверх 8"/>
          <p:cNvSpPr/>
          <p:nvPr/>
        </p:nvSpPr>
        <p:spPr>
          <a:xfrm rot="5400000" flipH="1">
            <a:off x="3081926" y="4576922"/>
            <a:ext cx="516367" cy="633629"/>
          </a:xfrm>
          <a:prstGeom prst="bentUpArrow">
            <a:avLst>
              <a:gd name="adj1" fmla="val 37500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68754" y="3829949"/>
            <a:ext cx="1918956" cy="89288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11" name="Стрелка углом вверх 10"/>
          <p:cNvSpPr/>
          <p:nvPr/>
        </p:nvSpPr>
        <p:spPr>
          <a:xfrm rot="5400000" flipH="1">
            <a:off x="5012712" y="3172608"/>
            <a:ext cx="516367" cy="633629"/>
          </a:xfrm>
          <a:prstGeom prst="bentUpArrow">
            <a:avLst>
              <a:gd name="adj1" fmla="val 37500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87710" y="2499917"/>
            <a:ext cx="1918956" cy="89288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Дополнительное образование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105189" y="5341321"/>
            <a:ext cx="4254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Русский язык и литература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Математика и информационные технологии</a:t>
            </a:r>
          </a:p>
          <a:p>
            <a:r>
              <a:rPr lang="ru-RU" sz="1600" dirty="0">
                <a:solidFill>
                  <a:srgbClr val="0070C0"/>
                </a:solidFill>
              </a:rPr>
              <a:t>Естественнонаучные предметы</a:t>
            </a:r>
          </a:p>
          <a:p>
            <a:r>
              <a:rPr lang="ru-RU" sz="1600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710211" y="5385515"/>
            <a:ext cx="341691" cy="60464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9387" y="3975238"/>
            <a:ext cx="4254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Факультатив по русскому языку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Факультатив по информатике</a:t>
            </a:r>
          </a:p>
          <a:p>
            <a:r>
              <a:rPr lang="ru-RU" sz="1600" dirty="0" smtClean="0"/>
              <a:t>…</a:t>
            </a:r>
            <a:endParaRPr lang="ru-RU" sz="1600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5687703" y="4013598"/>
            <a:ext cx="341691" cy="60464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7606659" y="2835511"/>
            <a:ext cx="341691" cy="60464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34853" y="2619296"/>
            <a:ext cx="4254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ЦДООШ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dirty="0" err="1" smtClean="0">
                <a:solidFill>
                  <a:srgbClr val="FF0000"/>
                </a:solidFill>
              </a:rPr>
              <a:t>Кванториум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…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46958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981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51" name="Group 4"/>
          <p:cNvGrpSpPr/>
          <p:nvPr/>
        </p:nvGrpSpPr>
        <p:grpSpPr>
          <a:xfrm>
            <a:off x="368399" y="760358"/>
            <a:ext cx="3241073" cy="2993494"/>
            <a:chOff x="216000" y="3672000"/>
            <a:chExt cx="1550520" cy="1538280"/>
          </a:xfrm>
        </p:grpSpPr>
        <p:pic>
          <p:nvPicPr>
            <p:cNvPr id="152" name="Picture 3_0"/>
            <p:cNvPicPr/>
            <p:nvPr/>
          </p:nvPicPr>
          <p:blipFill>
            <a:blip r:embed="rId3" cstate="print"/>
            <a:stretch/>
          </p:blipFill>
          <p:spPr>
            <a:xfrm>
              <a:off x="216000" y="3672000"/>
              <a:ext cx="1550520" cy="1538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3" name="Picture 4_0"/>
            <p:cNvPicPr/>
            <p:nvPr/>
          </p:nvPicPr>
          <p:blipFill>
            <a:blip r:embed="rId4" cstate="print"/>
            <a:stretch/>
          </p:blipFill>
          <p:spPr>
            <a:xfrm>
              <a:off x="839160" y="4233600"/>
              <a:ext cx="275040" cy="375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Прямоугольник 11"/>
          <p:cNvSpPr/>
          <p:nvPr/>
        </p:nvSpPr>
        <p:spPr>
          <a:xfrm>
            <a:off x="4034589" y="2281262"/>
            <a:ext cx="3978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" dirty="0" smtClean="0">
                <a:latin typeface="Arial"/>
              </a:rPr>
              <a:t> </a:t>
            </a:r>
            <a:endParaRPr lang="ru-RU" spc="-1" dirty="0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3684" y="605406"/>
            <a:ext cx="7547875" cy="3166824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РЕГИОНАЛЬНЫЙ  МОДЕЛЬНЫЙ ЦЕНТР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КИРОВСКОЙ ОБЛАСТИ</a:t>
            </a: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г. Киров, ул. Сурикова,21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Тел. 57-00-06</a:t>
            </a:r>
          </a:p>
        </p:txBody>
      </p:sp>
    </p:spTree>
    <p:extLst>
      <p:ext uri="{BB962C8B-B14F-4D97-AF65-F5344CB8AC3E}">
        <p14:creationId xmlns:p14="http://schemas.microsoft.com/office/powerpoint/2010/main" val="318024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981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1981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32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3652" y="327420"/>
            <a:ext cx="9696829" cy="4426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 ПФДО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517357" y="1092645"/>
          <a:ext cx="108284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23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2"/>
          <p:cNvSpPr/>
          <p:nvPr/>
        </p:nvSpPr>
        <p:spPr>
          <a:xfrm>
            <a:off x="2846262" y="1535798"/>
            <a:ext cx="580248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pc="-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" name="Picture 2" descr="C:\Users\Жанна Валереевна\Desktop\Люди.png"/>
          <p:cNvPicPr/>
          <p:nvPr/>
        </p:nvPicPr>
        <p:blipFill>
          <a:blip r:embed="rId3" cstate="print"/>
          <a:srcRect l="20111" t="7524" r="26165"/>
          <a:stretch/>
        </p:blipFill>
        <p:spPr>
          <a:xfrm>
            <a:off x="8805834" y="3535087"/>
            <a:ext cx="2692800" cy="3142440"/>
          </a:xfrm>
          <a:prstGeom prst="rect">
            <a:avLst/>
          </a:prstGeom>
          <a:ln>
            <a:noFill/>
          </a:ln>
        </p:spPr>
      </p:pic>
      <p:sp>
        <p:nvSpPr>
          <p:cNvPr id="112" name="CustomShape 6"/>
          <p:cNvSpPr/>
          <p:nvPr/>
        </p:nvSpPr>
        <p:spPr>
          <a:xfrm>
            <a:off x="1978944" y="1688424"/>
            <a:ext cx="3060000" cy="720000"/>
          </a:xfrm>
          <a:prstGeom prst="roundRect">
            <a:avLst>
              <a:gd name="adj" fmla="val 16667"/>
            </a:avLst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 УЧЕТА</a:t>
            </a:r>
          </a:p>
        </p:txBody>
      </p:sp>
      <p:sp>
        <p:nvSpPr>
          <p:cNvPr id="113" name="CustomShape 7"/>
          <p:cNvSpPr/>
          <p:nvPr/>
        </p:nvSpPr>
        <p:spPr>
          <a:xfrm>
            <a:off x="5651342" y="1688424"/>
            <a:ext cx="3060000" cy="720000"/>
          </a:xfrm>
          <a:prstGeom prst="roundRect">
            <a:avLst>
              <a:gd name="adj" fmla="val 16667"/>
            </a:avLst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 ФИНАНАСИРОВАНИЯ</a:t>
            </a:r>
          </a:p>
        </p:txBody>
      </p:sp>
      <p:sp>
        <p:nvSpPr>
          <p:cNvPr id="116" name="CustomShape 10"/>
          <p:cNvSpPr/>
          <p:nvPr/>
        </p:nvSpPr>
        <p:spPr>
          <a:xfrm>
            <a:off x="1703639" y="3141000"/>
            <a:ext cx="7139571" cy="3199642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НАВИГАТОР ДОПОЛНИТЕЛЬНОГО ОБРАЗОВАНИЯ</a:t>
            </a:r>
            <a:endParaRPr lang="ru-RU" spc="-1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ru-RU" spc="-1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ru-RU" spc="-1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ru-RU" spc="-1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ru-RU" spc="-1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ru-RU" spc="-1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ru-RU" spc="-1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ru-RU" spc="-1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ru-RU" spc="-1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ru-RU" spc="-1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ru-RU" spc="-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7" name="Table 11"/>
          <p:cNvGraphicFramePr/>
          <p:nvPr/>
        </p:nvGraphicFramePr>
        <p:xfrm>
          <a:off x="1799514" y="4331370"/>
          <a:ext cx="6887286" cy="1937084"/>
        </p:xfrm>
        <a:graphic>
          <a:graphicData uri="http://schemas.openxmlformats.org/drawingml/2006/table">
            <a:tbl>
              <a:tblPr/>
              <a:tblGrid>
                <a:gridCol w="3443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7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b="1" strike="noStrike" spc="-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БЮДЖЕТНЫЕ ПРОГРАММЫ</a:t>
                      </a:r>
                      <a:endParaRPr lang="ru-RU" sz="1800" b="1" strike="noStrike" spc="-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муниципальных /</a:t>
                      </a:r>
                      <a:endParaRPr lang="ru-RU" sz="1600" b="0" strike="noStrike" spc="-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государственных образовательных организаций</a:t>
                      </a:r>
                      <a:endParaRPr lang="ru-RU" sz="1600" b="0" strike="noStrike" spc="-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240">
                      <a:noFill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kern="1200" spc="-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СЕРТИФИЦИРОВАННЫЕ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kern="1200" spc="-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 ПРОГРАММЫ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муниципальных /</a:t>
                      </a:r>
                      <a:endParaRPr lang="ru-RU" sz="1600" b="0" strike="noStrike" spc="-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государственных образовательных организаций, частных некоммерческих организаций, индивидуальных </a:t>
                      </a:r>
                      <a:r>
                        <a:rPr lang="ru-RU" sz="1600" b="0" strike="noStrike" spc="-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предпринимателей</a:t>
                      </a:r>
                      <a:endParaRPr lang="ru-RU" sz="1600" b="0" strike="noStrike" spc="-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/>
          <a:srcRect l="5410" t="81125" r="76770" b="5530"/>
          <a:stretch/>
        </p:blipFill>
        <p:spPr>
          <a:xfrm>
            <a:off x="9618568" y="1465640"/>
            <a:ext cx="1820166" cy="195499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594504" y="961969"/>
            <a:ext cx="1922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43.pfdo.ru</a:t>
            </a:r>
          </a:p>
        </p:txBody>
      </p:sp>
      <p:sp>
        <p:nvSpPr>
          <p:cNvPr id="19" name="Стрелка влево 18"/>
          <p:cNvSpPr/>
          <p:nvPr/>
        </p:nvSpPr>
        <p:spPr>
          <a:xfrm rot="16200000">
            <a:off x="3389197" y="1208914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00378" y="195072"/>
            <a:ext cx="9696829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 дополнительного образования -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реестровая запись в информационной системе</a:t>
            </a:r>
          </a:p>
        </p:txBody>
      </p:sp>
      <p:sp>
        <p:nvSpPr>
          <p:cNvPr id="21" name="Стрелка влево 20"/>
          <p:cNvSpPr/>
          <p:nvPr/>
        </p:nvSpPr>
        <p:spPr>
          <a:xfrm rot="16200000">
            <a:off x="7082892" y="1208915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лево 21"/>
          <p:cNvSpPr/>
          <p:nvPr/>
        </p:nvSpPr>
        <p:spPr>
          <a:xfrm rot="16200000">
            <a:off x="4219375" y="2616610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лево 22"/>
          <p:cNvSpPr/>
          <p:nvPr/>
        </p:nvSpPr>
        <p:spPr>
          <a:xfrm rot="16200000">
            <a:off x="6036145" y="2604577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лево 23"/>
          <p:cNvSpPr/>
          <p:nvPr/>
        </p:nvSpPr>
        <p:spPr>
          <a:xfrm rot="16200000">
            <a:off x="3317007" y="3711484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лево 24"/>
          <p:cNvSpPr/>
          <p:nvPr/>
        </p:nvSpPr>
        <p:spPr>
          <a:xfrm rot="16200000">
            <a:off x="6842262" y="3663356"/>
            <a:ext cx="455191" cy="314860"/>
          </a:xfrm>
          <a:prstGeom prst="leftArrow">
            <a:avLst>
              <a:gd name="adj1" fmla="val 50000"/>
              <a:gd name="adj2" fmla="val 602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t="14135"/>
          <a:stretch/>
        </p:blipFill>
        <p:spPr>
          <a:xfrm>
            <a:off x="1845564" y="1085088"/>
            <a:ext cx="8298180" cy="5459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6239" y="207264"/>
            <a:ext cx="9696829" cy="4426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дополнительного образования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1981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1981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3200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Picture 2" descr="C:\Users\Жанна Валереевна\Desktop\Люди.png"/>
          <p:cNvPicPr/>
          <p:nvPr/>
        </p:nvPicPr>
        <p:blipFill>
          <a:blip r:embed="rId3" cstate="print"/>
          <a:srcRect l="20111" t="7524" r="26165"/>
          <a:stretch/>
        </p:blipFill>
        <p:spPr>
          <a:xfrm flipH="1">
            <a:off x="0" y="2278381"/>
            <a:ext cx="2555280" cy="3142440"/>
          </a:xfrm>
          <a:prstGeom prst="rect">
            <a:avLst/>
          </a:prstGeom>
          <a:ln>
            <a:noFill/>
          </a:ln>
        </p:spPr>
      </p:pic>
      <p:sp>
        <p:nvSpPr>
          <p:cNvPr id="135" name="CustomShape 6"/>
          <p:cNvSpPr/>
          <p:nvPr/>
        </p:nvSpPr>
        <p:spPr>
          <a:xfrm>
            <a:off x="1679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7"/>
          <p:cNvSpPr/>
          <p:nvPr/>
        </p:nvSpPr>
        <p:spPr>
          <a:xfrm>
            <a:off x="8503718" y="2578244"/>
            <a:ext cx="2460240" cy="24710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4" cstate="print"/>
            <a:stretch>
              <a:fillRect/>
            </a:stretch>
          </a:blipFill>
          <a:ln w="88920" cap="sq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9"/>
          <p:cNvSpPr/>
          <p:nvPr/>
        </p:nvSpPr>
        <p:spPr>
          <a:xfrm>
            <a:off x="5994225" y="1428311"/>
            <a:ext cx="2443082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на обучение</a:t>
            </a:r>
          </a:p>
        </p:txBody>
      </p:sp>
      <p:sp>
        <p:nvSpPr>
          <p:cNvPr id="139" name="CustomShape 10"/>
          <p:cNvSpPr/>
          <p:nvPr/>
        </p:nvSpPr>
        <p:spPr>
          <a:xfrm>
            <a:off x="8679189" y="1971796"/>
            <a:ext cx="2177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CustomShape 12"/>
          <p:cNvSpPr/>
          <p:nvPr/>
        </p:nvSpPr>
        <p:spPr>
          <a:xfrm>
            <a:off x="5929135" y="6038642"/>
            <a:ext cx="2341132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за обучение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0906" y="4062541"/>
            <a:ext cx="4036189" cy="1021556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800" dirty="0" smtClean="0">
                <a:solidFill>
                  <a:srgbClr val="0070C0"/>
                </a:solidFill>
              </a:rPr>
              <a:t>Виртуальный счет ребенка </a:t>
            </a:r>
          </a:p>
          <a:p>
            <a:pPr algn="ctr">
              <a:lnSpc>
                <a:spcPct val="100000"/>
              </a:lnSpc>
            </a:pPr>
            <a:r>
              <a:rPr lang="ru-RU" sz="1800" dirty="0" smtClean="0">
                <a:solidFill>
                  <a:srgbClr val="0070C0"/>
                </a:solidFill>
              </a:rPr>
              <a:t>Номинал сертификата</a:t>
            </a:r>
          </a:p>
          <a:p>
            <a:pPr algn="ctr">
              <a:lnSpc>
                <a:spcPct val="100000"/>
              </a:lnSpc>
            </a:pPr>
            <a:r>
              <a:rPr lang="ru-RU" sz="1800" dirty="0" smtClean="0">
                <a:solidFill>
                  <a:srgbClr val="0070C0"/>
                </a:solidFill>
              </a:rPr>
              <a:t>_______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0485" y="2662868"/>
            <a:ext cx="4036189" cy="715089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200000"/>
              </a:lnSpc>
              <a:defRPr sz="1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800" dirty="0" smtClean="0">
                <a:solidFill>
                  <a:srgbClr val="0070C0"/>
                </a:solidFill>
              </a:rPr>
              <a:t>Личный кабинет родителя в информационной системе ПФДО</a:t>
            </a:r>
          </a:p>
        </p:txBody>
      </p:sp>
      <p:sp>
        <p:nvSpPr>
          <p:cNvPr id="17" name="Выгнутая вверх стрелка 16"/>
          <p:cNvSpPr/>
          <p:nvPr/>
        </p:nvSpPr>
        <p:spPr>
          <a:xfrm flipV="1">
            <a:off x="5727035" y="4908884"/>
            <a:ext cx="2863515" cy="9745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5787190" y="1828800"/>
            <a:ext cx="2863515" cy="9745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2408" y="204671"/>
            <a:ext cx="6288020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средств сертификата</a:t>
            </a:r>
          </a:p>
          <a:p>
            <a:pPr algn="ctr"/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66115" y="1414107"/>
            <a:ext cx="3619871" cy="1464231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ОО, электронный дневник, плакаты,  буклеты, информационные стенды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92408" y="204671"/>
            <a:ext cx="6288020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о системе ПФДО</a:t>
            </a:r>
          </a:p>
          <a:p>
            <a:pPr algn="ctr"/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1054" t="76469" r="22631" b="3580"/>
          <a:stretch/>
        </p:blipFill>
        <p:spPr>
          <a:xfrm>
            <a:off x="5480223" y="985777"/>
            <a:ext cx="1757518" cy="16811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87" t="1351" r="54673" b="74937"/>
          <a:stretch/>
        </p:blipFill>
        <p:spPr>
          <a:xfrm>
            <a:off x="2114284" y="1100315"/>
            <a:ext cx="1693607" cy="1556289"/>
          </a:xfrm>
          <a:prstGeom prst="rect">
            <a:avLst/>
          </a:prstGeom>
        </p:spPr>
      </p:pic>
      <p:grpSp>
        <p:nvGrpSpPr>
          <p:cNvPr id="3" name="Группа 20"/>
          <p:cNvGrpSpPr/>
          <p:nvPr/>
        </p:nvGrpSpPr>
        <p:grpSpPr>
          <a:xfrm>
            <a:off x="1238441" y="4179214"/>
            <a:ext cx="10495128" cy="1778362"/>
            <a:chOff x="1102095" y="4277717"/>
            <a:chExt cx="10495128" cy="177836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102095" y="4277717"/>
              <a:ext cx="10263116" cy="1778362"/>
            </a:xfrm>
            <a:prstGeom prst="roundRect">
              <a:avLst/>
            </a:prstGeom>
            <a:ln w="82550" cmpd="thickThin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818332" y="4320512"/>
              <a:ext cx="4096604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Общая информация о ПФДО</a:t>
              </a:r>
            </a:p>
            <a:p>
              <a:pPr>
                <a:lnSpc>
                  <a:spcPct val="130000"/>
                </a:lnSpc>
              </a:pPr>
              <a:r>
                <a:rPr lang="ru-RU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Нормативные документы</a:t>
              </a:r>
            </a:p>
            <a:p>
              <a:pPr>
                <a:lnSpc>
                  <a:spcPct val="130000"/>
                </a:lnSpc>
              </a:pPr>
              <a:r>
                <a:rPr lang="ru-RU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получить сертификат?</a:t>
              </a:r>
            </a:p>
            <a:p>
              <a:pPr>
                <a:lnSpc>
                  <a:spcPct val="130000"/>
                </a:lnSpc>
              </a:pPr>
              <a:r>
                <a:rPr lang="ru-RU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Памятки и </a:t>
              </a:r>
              <a:r>
                <a:rPr lang="ru-RU" sz="20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инструкции</a:t>
              </a:r>
              <a:endParaRPr lang="ru-RU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05636" y="4318661"/>
              <a:ext cx="5691587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0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Часто </a:t>
              </a:r>
              <a:r>
                <a:rPr lang="ru-RU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задаваемые вопросы</a:t>
              </a:r>
            </a:p>
            <a:p>
              <a:pPr>
                <a:lnSpc>
                  <a:spcPct val="130000"/>
                </a:lnSpc>
              </a:pPr>
              <a:r>
                <a:rPr lang="ru-RU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Контакты МОЦ</a:t>
              </a:r>
            </a:p>
            <a:p>
              <a:pPr>
                <a:lnSpc>
                  <a:spcPct val="130000"/>
                </a:lnSpc>
              </a:pPr>
              <a:r>
                <a:rPr lang="ru-RU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Ссылка на Навигатор</a:t>
              </a:r>
            </a:p>
            <a:p>
              <a:pPr>
                <a:lnSpc>
                  <a:spcPct val="130000"/>
                </a:lnSpc>
              </a:pPr>
              <a:r>
                <a:rPr lang="ru-RU" sz="20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Программы </a:t>
              </a:r>
              <a:r>
                <a:rPr lang="ru-RU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дополнительного </a:t>
              </a:r>
              <a:r>
                <a:rPr lang="ru-RU" sz="20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образования</a:t>
              </a:r>
              <a:endParaRPr lang="ru-RU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219482" y="1772327"/>
            <a:ext cx="256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общеобразовательная организация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3081" y="1574780"/>
            <a:ext cx="2560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организация дополнительного образования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Стрелка влево 27"/>
          <p:cNvSpPr/>
          <p:nvPr/>
        </p:nvSpPr>
        <p:spPr>
          <a:xfrm rot="10800000">
            <a:off x="7224554" y="1932511"/>
            <a:ext cx="553225" cy="283563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16200000">
            <a:off x="9472901" y="3234189"/>
            <a:ext cx="553225" cy="283563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2408" y="204671"/>
            <a:ext cx="6288020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классного руководителя</a:t>
            </a:r>
          </a:p>
          <a:p>
            <a:pPr algn="ctr"/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9591" y="1205496"/>
            <a:ext cx="5527497" cy="715089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помощи в выборе индивидуальных образовательных маршрутов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90601" y="1194083"/>
            <a:ext cx="5527497" cy="684000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Выстраивание системы работы с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9767" y="2068034"/>
            <a:ext cx="4644331" cy="715089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интересов и склонностей обучающихся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9009" y="2902250"/>
            <a:ext cx="4644331" cy="715089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определении направлений деятельности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40534" y="6054141"/>
            <a:ext cx="9232271" cy="408623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занятости обучающихся в системе дополнительного образования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426622" y="2017763"/>
            <a:ext cx="4420013" cy="408623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Информирование, разъяснение</a:t>
            </a:r>
            <a:endParaRPr lang="ru-RU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48244" y="4778861"/>
            <a:ext cx="6324852" cy="715089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рекомендаций про выбору программы ДО и размещение их в Навигаторе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22782" y="2561659"/>
            <a:ext cx="4420013" cy="715089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(групповые и индивидуальные)</a:t>
            </a:r>
            <a:endParaRPr lang="ru-RU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33540" y="3376742"/>
            <a:ext cx="4420013" cy="715089"/>
          </a:xfrm>
          <a:prstGeom prst="roundRect">
            <a:avLst/>
          </a:prstGeom>
          <a:ln w="57150" cmpd="thinThick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сотрудничестве 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психологом и социальным педагогом</a:t>
            </a:r>
            <a:endParaRPr lang="ru-RU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4136" y="3724611"/>
            <a:ext cx="4644331" cy="408623"/>
          </a:xfrm>
          <a:prstGeom prst="roundRect">
            <a:avLst/>
          </a:prstGeom>
          <a:ln w="57150" cmpd="thinThick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Профориентационная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работа</a:t>
            </a:r>
          </a:p>
        </p:txBody>
      </p:sp>
      <p:sp>
        <p:nvSpPr>
          <p:cNvPr id="22" name="Правая фигурная скобка 21"/>
          <p:cNvSpPr/>
          <p:nvPr/>
        </p:nvSpPr>
        <p:spPr>
          <a:xfrm rot="5400000">
            <a:off x="5933115" y="-68868"/>
            <a:ext cx="451106" cy="9013368"/>
          </a:xfrm>
          <a:prstGeom prst="rightBrace">
            <a:avLst>
              <a:gd name="adj1" fmla="val 64394"/>
              <a:gd name="adj2" fmla="val 50507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16200000">
            <a:off x="5946254" y="5685138"/>
            <a:ext cx="354962" cy="251127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7752818" y="941763"/>
            <a:ext cx="2192657" cy="575883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2857" y="1112090"/>
            <a:ext cx="2285248" cy="53065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349024" y="1508894"/>
            <a:ext cx="1910686" cy="3862576"/>
            <a:chOff x="494483" y="1463723"/>
            <a:chExt cx="1910686" cy="386257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274" y="2542357"/>
              <a:ext cx="1373645" cy="149443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980098" y="1463723"/>
              <a:ext cx="939457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  <a:endParaRPr lang="ru-RU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4483" y="4310636"/>
              <a:ext cx="19106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вопросы</a:t>
              </a:r>
            </a:p>
            <a:p>
              <a:pPr algn="ctr"/>
              <a:r>
                <a:rPr lang="ru-RU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сомнения</a:t>
              </a:r>
            </a:p>
            <a:p>
              <a:pPr algn="ctr"/>
              <a:r>
                <a:rPr lang="ru-RU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непонимание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09422" y="130514"/>
            <a:ext cx="6288020" cy="715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родителями</a:t>
            </a:r>
          </a:p>
          <a:p>
            <a:pPr algn="ctr"/>
            <a:endParaRPr lang="ru-RU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089249" y="1151948"/>
            <a:ext cx="3935302" cy="5405263"/>
            <a:chOff x="3071932" y="1508893"/>
            <a:chExt cx="3935302" cy="5405263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3071932" y="1508893"/>
              <a:ext cx="3935302" cy="54052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205778" y="2402297"/>
              <a:ext cx="3618103" cy="1634490"/>
            </a:xfrm>
            <a:prstGeom prst="roundRect">
              <a:avLst/>
            </a:prstGeom>
            <a:ln w="57150" cmpd="thinThick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ct val="200000"/>
                </a:lnSpc>
                <a:defRPr sz="14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sz="1800" dirty="0"/>
                <a:t>* Родительские собрания</a:t>
              </a:r>
            </a:p>
            <a:p>
              <a:pPr>
                <a:lnSpc>
                  <a:spcPct val="100000"/>
                </a:lnSpc>
              </a:pPr>
              <a:endParaRPr lang="ru-RU" sz="1800" dirty="0"/>
            </a:p>
            <a:p>
              <a:pPr>
                <a:lnSpc>
                  <a:spcPct val="100000"/>
                </a:lnSpc>
              </a:pPr>
              <a:r>
                <a:rPr lang="ru-RU" sz="1800" dirty="0" smtClean="0"/>
                <a:t>* Консультации психологов</a:t>
              </a:r>
            </a:p>
            <a:p>
              <a:pPr>
                <a:lnSpc>
                  <a:spcPct val="100000"/>
                </a:lnSpc>
              </a:pPr>
              <a:endParaRPr lang="ru-RU" sz="1800" dirty="0" smtClean="0"/>
            </a:p>
            <a:p>
              <a:pPr>
                <a:lnSpc>
                  <a:spcPct val="100000"/>
                </a:lnSpc>
              </a:pPr>
              <a:r>
                <a:rPr lang="ru-RU" sz="1800" dirty="0" smtClean="0"/>
                <a:t>* Консультации педагогов ДО</a:t>
              </a:r>
              <a:endParaRPr lang="ru-RU" sz="1800" dirty="0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3205777" y="4453504"/>
              <a:ext cx="3618103" cy="2060138"/>
            </a:xfrm>
            <a:prstGeom prst="roundRect">
              <a:avLst/>
            </a:prstGeom>
            <a:ln w="57150" cmpd="thinThick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Анкетирование</a:t>
              </a:r>
            </a:p>
            <a:p>
              <a:pPr>
                <a:spcAft>
                  <a:spcPts val="1000"/>
                </a:spcAft>
              </a:pPr>
              <a:r>
                <a:rPr lang="ru-RU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Разъяснение</a:t>
              </a:r>
              <a:endParaRPr lang="ru-R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000"/>
                </a:spcAft>
              </a:pPr>
              <a:r>
                <a:rPr lang="ru-RU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Консультации (групповые и индивидуальные)</a:t>
              </a:r>
            </a:p>
            <a:p>
              <a:pPr>
                <a:spcAft>
                  <a:spcPts val="1000"/>
                </a:spcAft>
              </a:pPr>
              <a:r>
                <a:rPr lang="ru-RU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Особое внимание - ОВЗ</a:t>
              </a:r>
              <a:endParaRPr lang="ru-R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Стрелка влево 3"/>
            <p:cNvSpPr/>
            <p:nvPr/>
          </p:nvSpPr>
          <p:spPr>
            <a:xfrm rot="16200000">
              <a:off x="4837347" y="4119581"/>
              <a:ext cx="354962" cy="251127"/>
            </a:xfrm>
            <a:prstGeom prst="lef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28682" y="1662087"/>
              <a:ext cx="1966823" cy="646986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Классный руководитель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Стрелка влево 9"/>
          <p:cNvSpPr/>
          <p:nvPr/>
        </p:nvSpPr>
        <p:spPr>
          <a:xfrm flipH="1">
            <a:off x="2561436" y="2950815"/>
            <a:ext cx="435468" cy="301221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 flipH="1">
            <a:off x="7128932" y="2800204"/>
            <a:ext cx="435468" cy="301221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 flipH="1">
            <a:off x="7158396" y="4666289"/>
            <a:ext cx="435468" cy="301221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8387038" y="965869"/>
            <a:ext cx="950490" cy="2203436"/>
            <a:chOff x="8523635" y="1200176"/>
            <a:chExt cx="950490" cy="220343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8523635" y="2113450"/>
              <a:ext cx="873807" cy="1290162"/>
              <a:chOff x="9232231" y="2134280"/>
              <a:chExt cx="1564923" cy="2310584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865"/>
              <a:stretch/>
            </p:blipFill>
            <p:spPr>
              <a:xfrm>
                <a:off x="9232231" y="2134280"/>
                <a:ext cx="1564923" cy="2310584"/>
              </a:xfrm>
              <a:prstGeom prst="rect">
                <a:avLst/>
              </a:prstGeom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9232231" y="3590793"/>
                <a:ext cx="76201" cy="2913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8552382" y="1200176"/>
              <a:ext cx="41069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!</a:t>
              </a:r>
              <a:endPara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063435" y="1835201"/>
              <a:ext cx="41069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!</a:t>
              </a:r>
              <a:endPara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263833" y="3658342"/>
            <a:ext cx="1233605" cy="2122028"/>
            <a:chOff x="8449466" y="3590112"/>
            <a:chExt cx="1233605" cy="2122028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DDDDDD"/>
                </a:clrFrom>
                <a:clrTo>
                  <a:srgbClr val="DDDDDD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466" y="4453504"/>
              <a:ext cx="1227938" cy="1258636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8577795" y="3590112"/>
              <a:ext cx="41069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/>
                </a:rPr>
                <a:t>!</a:t>
              </a:r>
              <a:endParaRPr lang="ru-RU" sz="5400" b="1" cap="none" spc="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272381" y="3975951"/>
              <a:ext cx="41069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/>
                </a:rPr>
                <a:t>!</a:t>
              </a:r>
              <a:endParaRPr lang="ru-RU" sz="5400" b="1" cap="none" spc="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endParaRP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1054" t="76469" r="22631" b="3580"/>
          <a:stretch/>
        </p:blipFill>
        <p:spPr>
          <a:xfrm>
            <a:off x="10471751" y="1527977"/>
            <a:ext cx="1387474" cy="132714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1054" t="76469" r="22631" b="3580"/>
          <a:stretch/>
        </p:blipFill>
        <p:spPr>
          <a:xfrm>
            <a:off x="10433648" y="4303937"/>
            <a:ext cx="1387474" cy="1327147"/>
          </a:xfrm>
          <a:prstGeom prst="rect">
            <a:avLst/>
          </a:prstGeom>
        </p:spPr>
      </p:pic>
      <p:sp>
        <p:nvSpPr>
          <p:cNvPr id="29" name="Стрелка влево 28"/>
          <p:cNvSpPr/>
          <p:nvPr/>
        </p:nvSpPr>
        <p:spPr>
          <a:xfrm flipH="1">
            <a:off x="10084950" y="2256276"/>
            <a:ext cx="435468" cy="301221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 влево 31"/>
          <p:cNvSpPr/>
          <p:nvPr/>
        </p:nvSpPr>
        <p:spPr>
          <a:xfrm flipH="1">
            <a:off x="10083760" y="4921231"/>
            <a:ext cx="435468" cy="301221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35147" y="6012131"/>
            <a:ext cx="251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сделан!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1955</Words>
  <Application>Microsoft Office PowerPoint</Application>
  <PresentationFormat>Широкоэкранный</PresentationFormat>
  <Paragraphs>324</Paragraphs>
  <Slides>22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DejaVu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Кобелев</dc:creator>
  <cp:lastModifiedBy>Кобелева Галина Александровна</cp:lastModifiedBy>
  <cp:revision>92</cp:revision>
  <dcterms:created xsi:type="dcterms:W3CDTF">2020-08-30T03:38:26Z</dcterms:created>
  <dcterms:modified xsi:type="dcterms:W3CDTF">2020-09-18T13:41:19Z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2991391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